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media/image9.jpeg" ContentType="image/jpeg"/>
  <Override PartName="/ppt/media/image3.png" ContentType="image/png"/>
  <Override PartName="/ppt/media/image28.png" ContentType="image/png"/>
  <Override PartName="/ppt/media/image1.jpeg" ContentType="image/jpeg"/>
  <Override PartName="/ppt/media/image2.png" ContentType="image/png"/>
  <Override PartName="/ppt/media/image4.png" ContentType="image/png"/>
  <Override PartName="/ppt/media/image11.png" ContentType="image/png"/>
  <Override PartName="/ppt/media/image5.jpeg" ContentType="image/jpeg"/>
  <Override PartName="/ppt/media/image6.png" ContentType="image/png"/>
  <Override PartName="/ppt/media/image31.png" ContentType="image/png"/>
  <Override PartName="/ppt/media/image7.jpeg" ContentType="image/jpeg"/>
  <Override PartName="/ppt/media/image8.png" ContentType="image/png"/>
  <Override PartName="/ppt/media/image10.jpeg" ContentType="image/jpeg"/>
  <Override PartName="/ppt/media/image18.jpeg" ContentType="image/jpeg"/>
  <Override PartName="/ppt/media/image12.png" ContentType="image/png"/>
  <Override PartName="/ppt/media/image13.png" ContentType="image/png"/>
  <Override PartName="/ppt/media/image14.png" ContentType="image/png"/>
  <Override PartName="/ppt/media/image35.jpeg" ContentType="image/jpeg"/>
  <Override PartName="/ppt/media/image15.png" ContentType="image/png"/>
  <Override PartName="/ppt/media/image16.png" ContentType="image/png"/>
  <Override PartName="/ppt/media/image17.png" ContentType="image/png"/>
  <Override PartName="/ppt/media/image19.png" ContentType="image/png"/>
  <Override PartName="/ppt/media/image20.jpeg" ContentType="image/jpe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jpeg" ContentType="image/jpeg"/>
  <Override PartName="/ppt/media/image29.jpeg" ContentType="image/jpeg"/>
  <Override PartName="/ppt/media/image41.jpeg" ContentType="image/jpeg"/>
  <Override PartName="/ppt/media/image30.png" ContentType="image/png"/>
  <Override PartName="/ppt/media/image32.png" ContentType="image/png"/>
  <Override PartName="/ppt/media/image33.jpeg" ContentType="image/jpeg"/>
  <Override PartName="/ppt/media/image34.png" ContentType="image/png"/>
  <Override PartName="/ppt/media/image36.png" ContentType="image/png"/>
  <Override PartName="/ppt/media/image37.png" ContentType="image/png"/>
  <Override PartName="/ppt/media/image38.jpeg" ContentType="image/jpeg"/>
  <Override PartName="/ppt/media/image39.png" ContentType="image/png"/>
  <Override PartName="/ppt/media/image40.jpeg" ContentType="image/jpeg"/>
  <Override PartName="/ppt/media/image42.png" ContentType="image/png"/>
  <Override PartName="/ppt/media/image43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8288000" cy="10287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A01ED9BE-ABD3-4242-ADF0-B05A8435242D}" type="datetime">
              <a:rPr b="0" lang="es-ES" sz="1200" spc="-1" strike="noStrike">
                <a:solidFill>
                  <a:srgbClr val="8b8b8b"/>
                </a:solidFill>
                <a:latin typeface="Calibri"/>
              </a:rPr>
              <a:t>12/11/20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8FA8035E-8B15-49D3-83D0-CCEF9B040CE9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es-ES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Pulse para editar el formato del texto de título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Pulse para editar el formato de esquema del texto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Segundo nivel del esquema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Tercer nivel del esquema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Cuarto nivel del esquema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Quinto nivel del esquema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Sexto nivel del esquema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Séptimo nivel del esquema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jpe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jpeg"/><Relationship Id="rId5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jpeg"/><Relationship Id="rId3" Type="http://schemas.openxmlformats.org/officeDocument/2006/relationships/image" Target="../media/image36.png"/><Relationship Id="rId4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png"/><Relationship Id="rId3" Type="http://schemas.openxmlformats.org/officeDocument/2006/relationships/image" Target="../media/image40.jpeg"/><Relationship Id="rId4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jpeg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jpeg"/><Relationship Id="rId7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a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"/>
          <p:cNvPicPr/>
          <p:nvPr/>
        </p:nvPicPr>
        <p:blipFill>
          <a:blip r:embed="rId1"/>
          <a:srcRect l="0" t="23745" r="0" b="36559"/>
          <a:stretch/>
        </p:blipFill>
        <p:spPr>
          <a:xfrm>
            <a:off x="0" y="5476680"/>
            <a:ext cx="18287640" cy="4809960"/>
          </a:xfrm>
          <a:prstGeom prst="rect">
            <a:avLst/>
          </a:prstGeom>
          <a:ln>
            <a:noFill/>
          </a:ln>
        </p:spPr>
      </p:pic>
      <p:sp>
        <p:nvSpPr>
          <p:cNvPr id="42" name="CustomShape 1"/>
          <p:cNvSpPr/>
          <p:nvPr/>
        </p:nvSpPr>
        <p:spPr>
          <a:xfrm>
            <a:off x="2061360" y="3904560"/>
            <a:ext cx="13255920" cy="3694320"/>
          </a:xfrm>
          <a:prstGeom prst="rect">
            <a:avLst/>
          </a:pr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" name="CustomShape 2"/>
          <p:cNvSpPr/>
          <p:nvPr/>
        </p:nvSpPr>
        <p:spPr>
          <a:xfrm>
            <a:off x="2620440" y="4501800"/>
            <a:ext cx="12138120" cy="2515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9901"/>
              </a:lnSpc>
            </a:pPr>
            <a:r>
              <a:rPr b="0" lang="es-ES" sz="9000" spc="-1" strike="noStrike">
                <a:solidFill>
                  <a:srgbClr val="1b1a1a"/>
                </a:solidFill>
                <a:latin typeface="Muli Black Bold"/>
              </a:rPr>
              <a:t>¿QUÉ ES UNA FAKE NEWS?</a:t>
            </a:r>
            <a:endParaRPr b="0" lang="es-ES" sz="9000" spc="-1" strike="noStrike">
              <a:latin typeface="Arial"/>
            </a:endParaRPr>
          </a:p>
        </p:txBody>
      </p:sp>
      <p:sp>
        <p:nvSpPr>
          <p:cNvPr id="44" name="CustomShape 3"/>
          <p:cNvSpPr/>
          <p:nvPr/>
        </p:nvSpPr>
        <p:spPr>
          <a:xfrm>
            <a:off x="5950440" y="1998720"/>
            <a:ext cx="8847360" cy="14760"/>
          </a:xfrm>
          <a:prstGeom prst="rect">
            <a:avLst/>
          </a:pr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" name="CustomShape 4"/>
          <p:cNvSpPr/>
          <p:nvPr/>
        </p:nvSpPr>
        <p:spPr>
          <a:xfrm>
            <a:off x="5950440" y="1298520"/>
            <a:ext cx="8847360" cy="46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3640"/>
              </a:lnSpc>
            </a:pPr>
            <a:r>
              <a:rPr b="0" lang="es-ES" sz="2800" spc="83" strike="noStrike">
                <a:solidFill>
                  <a:srgbClr val="ffffff"/>
                </a:solidFill>
                <a:latin typeface="Muli Regular Bold"/>
              </a:rPr>
              <a:t>AYUNTAMIENTO DE MAIRENA DEL ALJARAFE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46" name="CustomShape 5"/>
          <p:cNvSpPr/>
          <p:nvPr/>
        </p:nvSpPr>
        <p:spPr>
          <a:xfrm>
            <a:off x="5950440" y="2299680"/>
            <a:ext cx="8847360" cy="39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3115"/>
              </a:lnSpc>
            </a:pPr>
            <a:r>
              <a:rPr b="0" lang="es-ES" sz="2839" spc="-1" strike="noStrike">
                <a:solidFill>
                  <a:srgbClr val="ffffff"/>
                </a:solidFill>
                <a:latin typeface="Muli Regular"/>
              </a:rPr>
              <a:t>Curso 2020/2021</a:t>
            </a:r>
            <a:endParaRPr b="0" lang="es-ES" sz="2839" spc="-1" strike="noStrike">
              <a:latin typeface="Arial"/>
            </a:endParaRPr>
          </a:p>
        </p:txBody>
      </p:sp>
      <p:sp>
        <p:nvSpPr>
          <p:cNvPr id="47" name="CustomShape 6"/>
          <p:cNvSpPr/>
          <p:nvPr/>
        </p:nvSpPr>
        <p:spPr>
          <a:xfrm>
            <a:off x="1028880" y="8988840"/>
            <a:ext cx="686160" cy="269280"/>
          </a:xfrm>
          <a:custGeom>
            <a:avLst/>
            <a:gdLst/>
            <a:ahLst/>
            <a:rect l="l" t="t" r="r" b="b"/>
            <a:pathLst>
              <a:path w="1105903" h="434340">
                <a:moveTo>
                  <a:pt x="1088123" y="187960"/>
                </a:moveTo>
                <a:lnTo>
                  <a:pt x="826503" y="11430"/>
                </a:lnTo>
                <a:cubicBezTo>
                  <a:pt x="808723" y="0"/>
                  <a:pt x="785863" y="3810"/>
                  <a:pt x="773163" y="21590"/>
                </a:cubicBezTo>
                <a:cubicBezTo>
                  <a:pt x="761733" y="39370"/>
                  <a:pt x="765543" y="62230"/>
                  <a:pt x="783323" y="74930"/>
                </a:cubicBezTo>
                <a:lnTo>
                  <a:pt x="942073" y="181610"/>
                </a:lnTo>
                <a:lnTo>
                  <a:pt x="0" y="181610"/>
                </a:lnTo>
                <a:lnTo>
                  <a:pt x="0" y="257810"/>
                </a:lnTo>
                <a:lnTo>
                  <a:pt x="942073" y="257810"/>
                </a:lnTo>
                <a:lnTo>
                  <a:pt x="783323" y="364490"/>
                </a:lnTo>
                <a:cubicBezTo>
                  <a:pt x="765543" y="375920"/>
                  <a:pt x="761733" y="400050"/>
                  <a:pt x="773163" y="417830"/>
                </a:cubicBezTo>
                <a:cubicBezTo>
                  <a:pt x="780783" y="429260"/>
                  <a:pt x="792213" y="434340"/>
                  <a:pt x="804913" y="434340"/>
                </a:cubicBezTo>
                <a:cubicBezTo>
                  <a:pt x="812533" y="434340"/>
                  <a:pt x="820153" y="431800"/>
                  <a:pt x="826503" y="427990"/>
                </a:cubicBezTo>
                <a:lnTo>
                  <a:pt x="1089393" y="251460"/>
                </a:lnTo>
                <a:cubicBezTo>
                  <a:pt x="1099553" y="243840"/>
                  <a:pt x="1105903" y="232410"/>
                  <a:pt x="1105903" y="219710"/>
                </a:cubicBezTo>
                <a:cubicBezTo>
                  <a:pt x="1105903" y="207010"/>
                  <a:pt x="1099553" y="195580"/>
                  <a:pt x="1088123" y="187960"/>
                </a:cubicBezTo>
                <a:close/>
              </a:path>
            </a:pathLst>
          </a:custGeom>
          <a:solidFill>
            <a:srgbClr val="1b1a1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8" name="Picture 13" descr=""/>
          <p:cNvPicPr/>
          <p:nvPr/>
        </p:nvPicPr>
        <p:blipFill>
          <a:blip r:embed="rId2"/>
          <a:srcRect l="0" t="3212" r="0" b="3212"/>
          <a:stretch/>
        </p:blipFill>
        <p:spPr>
          <a:xfrm>
            <a:off x="16403760" y="412560"/>
            <a:ext cx="1389960" cy="917640"/>
          </a:xfrm>
          <a:prstGeom prst="rect">
            <a:avLst/>
          </a:prstGeom>
          <a:ln>
            <a:noFill/>
          </a:ln>
        </p:spPr>
      </p:pic>
      <p:sp>
        <p:nvSpPr>
          <p:cNvPr id="49" name="CustomShape 7"/>
          <p:cNvSpPr/>
          <p:nvPr/>
        </p:nvSpPr>
        <p:spPr>
          <a:xfrm>
            <a:off x="16711200" y="638640"/>
            <a:ext cx="775080" cy="48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3796"/>
              </a:lnSpc>
            </a:pPr>
            <a:r>
              <a:rPr b="0" lang="es-ES" sz="3450" spc="-1" strike="noStrike">
                <a:solidFill>
                  <a:srgbClr val="cced00"/>
                </a:solidFill>
                <a:latin typeface="Muli Bold"/>
              </a:rPr>
              <a:t>FN</a:t>
            </a:r>
            <a:endParaRPr b="0" lang="es-ES" sz="3450" spc="-1" strike="noStrike">
              <a:latin typeface="Arial"/>
            </a:endParaRPr>
          </a:p>
        </p:txBody>
      </p:sp>
      <p:pic>
        <p:nvPicPr>
          <p:cNvPr id="50" name="Picture 15" descr=""/>
          <p:cNvPicPr/>
          <p:nvPr/>
        </p:nvPicPr>
        <p:blipFill>
          <a:blip r:embed="rId3"/>
          <a:stretch/>
        </p:blipFill>
        <p:spPr>
          <a:xfrm>
            <a:off x="2061360" y="412560"/>
            <a:ext cx="2910960" cy="3048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a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16572960" y="8988840"/>
            <a:ext cx="686160" cy="269280"/>
          </a:xfrm>
          <a:custGeom>
            <a:avLst/>
            <a:gdLst/>
            <a:ahLst/>
            <a:rect l="l" t="t" r="r" b="b"/>
            <a:pathLst>
              <a:path w="1105903" h="434340">
                <a:moveTo>
                  <a:pt x="1088123" y="187960"/>
                </a:moveTo>
                <a:lnTo>
                  <a:pt x="826503" y="11430"/>
                </a:lnTo>
                <a:cubicBezTo>
                  <a:pt x="808723" y="0"/>
                  <a:pt x="785863" y="3810"/>
                  <a:pt x="773163" y="21590"/>
                </a:cubicBezTo>
                <a:cubicBezTo>
                  <a:pt x="761733" y="39370"/>
                  <a:pt x="765543" y="62230"/>
                  <a:pt x="783323" y="74930"/>
                </a:cubicBezTo>
                <a:lnTo>
                  <a:pt x="942073" y="181610"/>
                </a:lnTo>
                <a:lnTo>
                  <a:pt x="0" y="181610"/>
                </a:lnTo>
                <a:lnTo>
                  <a:pt x="0" y="257810"/>
                </a:lnTo>
                <a:lnTo>
                  <a:pt x="942073" y="257810"/>
                </a:lnTo>
                <a:lnTo>
                  <a:pt x="783323" y="364490"/>
                </a:lnTo>
                <a:cubicBezTo>
                  <a:pt x="765543" y="375920"/>
                  <a:pt x="761733" y="400050"/>
                  <a:pt x="773163" y="417830"/>
                </a:cubicBezTo>
                <a:cubicBezTo>
                  <a:pt x="780783" y="429260"/>
                  <a:pt x="792213" y="434340"/>
                  <a:pt x="804913" y="434340"/>
                </a:cubicBezTo>
                <a:cubicBezTo>
                  <a:pt x="812533" y="434340"/>
                  <a:pt x="820153" y="431800"/>
                  <a:pt x="826503" y="427990"/>
                </a:cubicBezTo>
                <a:lnTo>
                  <a:pt x="1089393" y="251460"/>
                </a:lnTo>
                <a:cubicBezTo>
                  <a:pt x="1099553" y="243840"/>
                  <a:pt x="1105903" y="232410"/>
                  <a:pt x="1105903" y="219710"/>
                </a:cubicBezTo>
                <a:cubicBezTo>
                  <a:pt x="1105903" y="207010"/>
                  <a:pt x="1099553" y="195580"/>
                  <a:pt x="1088123" y="187960"/>
                </a:cubicBezTo>
                <a:close/>
              </a:path>
            </a:pathLst>
          </a:cu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7" name="Picture 5" descr=""/>
          <p:cNvPicPr/>
          <p:nvPr/>
        </p:nvPicPr>
        <p:blipFill>
          <a:blip r:embed="rId1"/>
          <a:srcRect l="0" t="3212" r="0" b="3212"/>
          <a:stretch/>
        </p:blipFill>
        <p:spPr>
          <a:xfrm>
            <a:off x="16453800" y="656640"/>
            <a:ext cx="1396440" cy="921960"/>
          </a:xfrm>
          <a:prstGeom prst="rect">
            <a:avLst/>
          </a:prstGeom>
          <a:ln>
            <a:noFill/>
          </a:ln>
        </p:spPr>
      </p:pic>
      <p:sp>
        <p:nvSpPr>
          <p:cNvPr id="168" name="CustomShape 2"/>
          <p:cNvSpPr/>
          <p:nvPr/>
        </p:nvSpPr>
        <p:spPr>
          <a:xfrm>
            <a:off x="16762680" y="876600"/>
            <a:ext cx="778320" cy="48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3813"/>
              </a:lnSpc>
            </a:pPr>
            <a:r>
              <a:rPr b="0" lang="es-ES" sz="3470" spc="-1" strike="noStrike">
                <a:solidFill>
                  <a:srgbClr val="cced00"/>
                </a:solidFill>
                <a:latin typeface="Muli Bold"/>
              </a:rPr>
              <a:t>FN</a:t>
            </a:r>
            <a:endParaRPr b="0" lang="es-ES" sz="3470" spc="-1" strike="noStrike">
              <a:latin typeface="Arial"/>
            </a:endParaRPr>
          </a:p>
        </p:txBody>
      </p:sp>
      <p:sp>
        <p:nvSpPr>
          <p:cNvPr id="169" name="CustomShape 3"/>
          <p:cNvSpPr/>
          <p:nvPr/>
        </p:nvSpPr>
        <p:spPr>
          <a:xfrm>
            <a:off x="0" y="656640"/>
            <a:ext cx="15144120" cy="780480"/>
          </a:xfrm>
          <a:prstGeom prst="rect">
            <a:avLst/>
          </a:pr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CustomShape 4"/>
          <p:cNvSpPr/>
          <p:nvPr/>
        </p:nvSpPr>
        <p:spPr>
          <a:xfrm>
            <a:off x="3877200" y="839880"/>
            <a:ext cx="10182600" cy="41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just">
              <a:lnSpc>
                <a:spcPts val="3300"/>
              </a:lnSpc>
            </a:pPr>
            <a:r>
              <a:rPr b="0" lang="es-ES" sz="3000" spc="-1" strike="noStrike" u="sng">
                <a:solidFill>
                  <a:srgbClr val="1b1a1a"/>
                </a:solidFill>
                <a:uFillTx/>
                <a:latin typeface="Muli Bold"/>
              </a:rPr>
              <a:t>Procedimiento de actuación contra la Desinformación</a:t>
            </a:r>
            <a:endParaRPr b="0" lang="es-ES" sz="3000" spc="-1" strike="noStrike">
              <a:latin typeface="Arial"/>
            </a:endParaRPr>
          </a:p>
        </p:txBody>
      </p:sp>
      <p:sp>
        <p:nvSpPr>
          <p:cNvPr id="171" name="CustomShape 5"/>
          <p:cNvSpPr/>
          <p:nvPr/>
        </p:nvSpPr>
        <p:spPr>
          <a:xfrm rot="19759200">
            <a:off x="5173200" y="3540960"/>
            <a:ext cx="2300400" cy="49680"/>
          </a:xfrm>
          <a:custGeom>
            <a:avLst/>
            <a:gdLst/>
            <a:ahLst/>
            <a:rect l="l" t="t" r="r" b="b"/>
            <a:pathLst>
              <a:path w="3507740" h="76200">
                <a:moveTo>
                  <a:pt x="0" y="0"/>
                </a:moveTo>
                <a:lnTo>
                  <a:pt x="3507740" y="0"/>
                </a:lnTo>
                <a:lnTo>
                  <a:pt x="3507740" y="76200"/>
                </a:lnTo>
                <a:lnTo>
                  <a:pt x="0" y="76200"/>
                </a:lnTo>
                <a:close/>
              </a:path>
            </a:pathLst>
          </a:cu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CustomShape 6"/>
          <p:cNvSpPr/>
          <p:nvPr/>
        </p:nvSpPr>
        <p:spPr>
          <a:xfrm rot="19759200">
            <a:off x="7251120" y="2776680"/>
            <a:ext cx="245520" cy="331200"/>
          </a:xfrm>
          <a:custGeom>
            <a:avLst/>
            <a:gdLst/>
            <a:ahLst/>
            <a:rect l="l" t="t" r="r" b="b"/>
            <a:pathLst>
              <a:path w="374650" h="505460">
                <a:moveTo>
                  <a:pt x="0" y="505460"/>
                </a:moveTo>
                <a:lnTo>
                  <a:pt x="0" y="0"/>
                </a:lnTo>
                <a:lnTo>
                  <a:pt x="374650" y="252730"/>
                </a:lnTo>
                <a:close/>
              </a:path>
            </a:pathLst>
          </a:cu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CustomShape 7"/>
          <p:cNvSpPr/>
          <p:nvPr/>
        </p:nvSpPr>
        <p:spPr>
          <a:xfrm>
            <a:off x="478440" y="3611880"/>
            <a:ext cx="4777920" cy="98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7773"/>
              </a:lnSpc>
            </a:pPr>
            <a:r>
              <a:rPr b="0" lang="es-ES" sz="5550" spc="-1" strike="noStrike">
                <a:solidFill>
                  <a:srgbClr val="ffffff"/>
                </a:solidFill>
                <a:latin typeface="Open Sans Extra Bold"/>
              </a:rPr>
              <a:t>Colaboración</a:t>
            </a:r>
            <a:endParaRPr b="0" lang="es-ES" sz="5550" spc="-1" strike="noStrike">
              <a:latin typeface="Arial"/>
            </a:endParaRPr>
          </a:p>
        </p:txBody>
      </p:sp>
      <p:sp>
        <p:nvSpPr>
          <p:cNvPr id="174" name="CustomShape 8"/>
          <p:cNvSpPr/>
          <p:nvPr/>
        </p:nvSpPr>
        <p:spPr>
          <a:xfrm rot="1815600">
            <a:off x="5176440" y="4658400"/>
            <a:ext cx="2300400" cy="49680"/>
          </a:xfrm>
          <a:custGeom>
            <a:avLst/>
            <a:gdLst/>
            <a:ahLst/>
            <a:rect l="l" t="t" r="r" b="b"/>
            <a:pathLst>
              <a:path w="3507740" h="76200">
                <a:moveTo>
                  <a:pt x="0" y="0"/>
                </a:moveTo>
                <a:lnTo>
                  <a:pt x="3507740" y="0"/>
                </a:lnTo>
                <a:lnTo>
                  <a:pt x="3507740" y="76200"/>
                </a:lnTo>
                <a:lnTo>
                  <a:pt x="0" y="76200"/>
                </a:lnTo>
                <a:close/>
              </a:path>
            </a:pathLst>
          </a:cu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CustomShape 9"/>
          <p:cNvSpPr/>
          <p:nvPr/>
        </p:nvSpPr>
        <p:spPr>
          <a:xfrm rot="1815600">
            <a:off x="7259040" y="5133240"/>
            <a:ext cx="245520" cy="331200"/>
          </a:xfrm>
          <a:custGeom>
            <a:avLst/>
            <a:gdLst/>
            <a:ahLst/>
            <a:rect l="l" t="t" r="r" b="b"/>
            <a:pathLst>
              <a:path w="374650" h="505460">
                <a:moveTo>
                  <a:pt x="0" y="505460"/>
                </a:moveTo>
                <a:lnTo>
                  <a:pt x="0" y="0"/>
                </a:lnTo>
                <a:lnTo>
                  <a:pt x="374650" y="252730"/>
                </a:lnTo>
                <a:close/>
              </a:path>
            </a:pathLst>
          </a:cu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6" name="Picture 17" descr=""/>
          <p:cNvPicPr/>
          <p:nvPr/>
        </p:nvPicPr>
        <p:blipFill>
          <a:blip r:embed="rId2"/>
          <a:stretch/>
        </p:blipFill>
        <p:spPr>
          <a:xfrm>
            <a:off x="12377520" y="2344680"/>
            <a:ext cx="5128560" cy="3416760"/>
          </a:xfrm>
          <a:prstGeom prst="rect">
            <a:avLst/>
          </a:prstGeom>
          <a:ln>
            <a:noFill/>
          </a:ln>
        </p:spPr>
      </p:pic>
      <p:sp>
        <p:nvSpPr>
          <p:cNvPr id="177" name="CustomShape 10"/>
          <p:cNvSpPr/>
          <p:nvPr/>
        </p:nvSpPr>
        <p:spPr>
          <a:xfrm rot="5400000">
            <a:off x="950400" y="5972040"/>
            <a:ext cx="2900160" cy="62640"/>
          </a:xfrm>
          <a:custGeom>
            <a:avLst/>
            <a:gdLst/>
            <a:ahLst/>
            <a:rect l="l" t="t" r="r" b="b"/>
            <a:pathLst>
              <a:path w="3507740" h="76200">
                <a:moveTo>
                  <a:pt x="0" y="0"/>
                </a:moveTo>
                <a:lnTo>
                  <a:pt x="3507740" y="0"/>
                </a:lnTo>
                <a:lnTo>
                  <a:pt x="3507740" y="76200"/>
                </a:lnTo>
                <a:lnTo>
                  <a:pt x="0" y="76200"/>
                </a:lnTo>
                <a:close/>
              </a:path>
            </a:pathLst>
          </a:cu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CustomShape 11"/>
          <p:cNvSpPr/>
          <p:nvPr/>
        </p:nvSpPr>
        <p:spPr>
          <a:xfrm rot="5400000">
            <a:off x="2246040" y="7334280"/>
            <a:ext cx="309240" cy="417600"/>
          </a:xfrm>
          <a:custGeom>
            <a:avLst/>
            <a:gdLst/>
            <a:ahLst/>
            <a:rect l="l" t="t" r="r" b="b"/>
            <a:pathLst>
              <a:path w="374650" h="505460">
                <a:moveTo>
                  <a:pt x="0" y="505460"/>
                </a:moveTo>
                <a:lnTo>
                  <a:pt x="0" y="0"/>
                </a:lnTo>
                <a:lnTo>
                  <a:pt x="374650" y="252730"/>
                </a:lnTo>
                <a:close/>
              </a:path>
            </a:pathLst>
          </a:cu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CustomShape 12"/>
          <p:cNvSpPr/>
          <p:nvPr/>
        </p:nvSpPr>
        <p:spPr>
          <a:xfrm>
            <a:off x="8524080" y="8062200"/>
            <a:ext cx="2953800" cy="63720"/>
          </a:xfrm>
          <a:custGeom>
            <a:avLst/>
            <a:gdLst/>
            <a:ahLst/>
            <a:rect l="l" t="t" r="r" b="b"/>
            <a:pathLst>
              <a:path w="3507740" h="76200">
                <a:moveTo>
                  <a:pt x="0" y="0"/>
                </a:moveTo>
                <a:lnTo>
                  <a:pt x="3507740" y="0"/>
                </a:lnTo>
                <a:lnTo>
                  <a:pt x="3507740" y="76200"/>
                </a:lnTo>
                <a:lnTo>
                  <a:pt x="0" y="76200"/>
                </a:lnTo>
                <a:close/>
              </a:path>
            </a:pathLst>
          </a:cu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CustomShape 13"/>
          <p:cNvSpPr/>
          <p:nvPr/>
        </p:nvSpPr>
        <p:spPr>
          <a:xfrm>
            <a:off x="11412000" y="7881480"/>
            <a:ext cx="315000" cy="425160"/>
          </a:xfrm>
          <a:custGeom>
            <a:avLst/>
            <a:gdLst/>
            <a:ahLst/>
            <a:rect l="l" t="t" r="r" b="b"/>
            <a:pathLst>
              <a:path w="374650" h="505460">
                <a:moveTo>
                  <a:pt x="0" y="505460"/>
                </a:moveTo>
                <a:lnTo>
                  <a:pt x="0" y="0"/>
                </a:lnTo>
                <a:lnTo>
                  <a:pt x="374650" y="252730"/>
                </a:lnTo>
                <a:close/>
              </a:path>
            </a:pathLst>
          </a:cu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CustomShape 14"/>
          <p:cNvSpPr/>
          <p:nvPr/>
        </p:nvSpPr>
        <p:spPr>
          <a:xfrm>
            <a:off x="7836480" y="2413080"/>
            <a:ext cx="3626640" cy="120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4759"/>
              </a:lnSpc>
            </a:pPr>
            <a:r>
              <a:rPr b="0" lang="es-ES" sz="3400" spc="-1" strike="noStrike">
                <a:solidFill>
                  <a:srgbClr val="ffffff"/>
                </a:solidFill>
                <a:latin typeface="Open Sans Light"/>
              </a:rPr>
              <a:t>Entidades públicas</a:t>
            </a:r>
            <a:endParaRPr b="0" lang="es-ES" sz="3400" spc="-1" strike="noStrike">
              <a:latin typeface="Arial"/>
            </a:endParaRPr>
          </a:p>
        </p:txBody>
      </p:sp>
      <p:sp>
        <p:nvSpPr>
          <p:cNvPr id="182" name="CustomShape 15"/>
          <p:cNvSpPr/>
          <p:nvPr/>
        </p:nvSpPr>
        <p:spPr>
          <a:xfrm>
            <a:off x="7850160" y="5181480"/>
            <a:ext cx="3664080" cy="120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4759"/>
              </a:lnSpc>
            </a:pPr>
            <a:r>
              <a:rPr b="0" lang="es-ES" sz="3400" spc="-1" strike="noStrike">
                <a:solidFill>
                  <a:srgbClr val="ffffff"/>
                </a:solidFill>
                <a:latin typeface="Open Sans Light"/>
              </a:rPr>
              <a:t>Entidades privadas</a:t>
            </a:r>
            <a:endParaRPr b="0" lang="es-ES" sz="3400" spc="-1" strike="noStrike">
              <a:latin typeface="Arial"/>
            </a:endParaRPr>
          </a:p>
        </p:txBody>
      </p:sp>
      <p:sp>
        <p:nvSpPr>
          <p:cNvPr id="183" name="CustomShape 16"/>
          <p:cNvSpPr/>
          <p:nvPr/>
        </p:nvSpPr>
        <p:spPr>
          <a:xfrm>
            <a:off x="433080" y="7603200"/>
            <a:ext cx="7642800" cy="9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7279"/>
              </a:lnSpc>
            </a:pPr>
            <a:r>
              <a:rPr b="0" lang="es-ES" sz="5200" spc="-1" strike="noStrike">
                <a:solidFill>
                  <a:srgbClr val="ffffff"/>
                </a:solidFill>
                <a:latin typeface="Open Sans"/>
              </a:rPr>
              <a:t>Medios de comunicación</a:t>
            </a:r>
            <a:endParaRPr b="0" lang="es-ES" sz="5200" spc="-1" strike="noStrike">
              <a:latin typeface="Arial"/>
            </a:endParaRPr>
          </a:p>
        </p:txBody>
      </p:sp>
      <p:sp>
        <p:nvSpPr>
          <p:cNvPr id="184" name="CustomShape 17"/>
          <p:cNvSpPr/>
          <p:nvPr/>
        </p:nvSpPr>
        <p:spPr>
          <a:xfrm>
            <a:off x="12377520" y="7141320"/>
            <a:ext cx="3921480" cy="277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7279"/>
              </a:lnSpc>
            </a:pPr>
            <a:r>
              <a:rPr b="0" lang="es-ES" sz="5200" spc="-1" strike="noStrike">
                <a:solidFill>
                  <a:srgbClr val="ffffff"/>
                </a:solidFill>
                <a:latin typeface="Open Sans"/>
              </a:rPr>
              <a:t>Actor</a:t>
            </a:r>
            <a:endParaRPr b="0" lang="es-ES" sz="5200" spc="-1" strike="noStrike">
              <a:latin typeface="Arial"/>
            </a:endParaRPr>
          </a:p>
          <a:p>
            <a:pPr algn="ctr">
              <a:lnSpc>
                <a:spcPts val="7279"/>
              </a:lnSpc>
            </a:pPr>
            <a:r>
              <a:rPr b="0" lang="es-ES" sz="5200" spc="-1" strike="noStrike">
                <a:solidFill>
                  <a:srgbClr val="ffffff"/>
                </a:solidFill>
                <a:latin typeface="Open Sans"/>
              </a:rPr>
              <a:t>protagonista</a:t>
            </a:r>
            <a:endParaRPr b="0" lang="es-ES" sz="5200" spc="-1" strike="noStrike">
              <a:latin typeface="Arial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a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16572960" y="8988840"/>
            <a:ext cx="686160" cy="269280"/>
          </a:xfrm>
          <a:custGeom>
            <a:avLst/>
            <a:gdLst/>
            <a:ahLst/>
            <a:rect l="l" t="t" r="r" b="b"/>
            <a:pathLst>
              <a:path w="1105903" h="434340">
                <a:moveTo>
                  <a:pt x="1088123" y="187960"/>
                </a:moveTo>
                <a:lnTo>
                  <a:pt x="826503" y="11430"/>
                </a:lnTo>
                <a:cubicBezTo>
                  <a:pt x="808723" y="0"/>
                  <a:pt x="785863" y="3810"/>
                  <a:pt x="773163" y="21590"/>
                </a:cubicBezTo>
                <a:cubicBezTo>
                  <a:pt x="761733" y="39370"/>
                  <a:pt x="765543" y="62230"/>
                  <a:pt x="783323" y="74930"/>
                </a:cubicBezTo>
                <a:lnTo>
                  <a:pt x="942073" y="181610"/>
                </a:lnTo>
                <a:lnTo>
                  <a:pt x="0" y="181610"/>
                </a:lnTo>
                <a:lnTo>
                  <a:pt x="0" y="257810"/>
                </a:lnTo>
                <a:lnTo>
                  <a:pt x="942073" y="257810"/>
                </a:lnTo>
                <a:lnTo>
                  <a:pt x="783323" y="364490"/>
                </a:lnTo>
                <a:cubicBezTo>
                  <a:pt x="765543" y="375920"/>
                  <a:pt x="761733" y="400050"/>
                  <a:pt x="773163" y="417830"/>
                </a:cubicBezTo>
                <a:cubicBezTo>
                  <a:pt x="780783" y="429260"/>
                  <a:pt x="792213" y="434340"/>
                  <a:pt x="804913" y="434340"/>
                </a:cubicBezTo>
                <a:cubicBezTo>
                  <a:pt x="812533" y="434340"/>
                  <a:pt x="820153" y="431800"/>
                  <a:pt x="826503" y="427990"/>
                </a:cubicBezTo>
                <a:lnTo>
                  <a:pt x="1089393" y="251460"/>
                </a:lnTo>
                <a:cubicBezTo>
                  <a:pt x="1099553" y="243840"/>
                  <a:pt x="1105903" y="232410"/>
                  <a:pt x="1105903" y="219710"/>
                </a:cubicBezTo>
                <a:cubicBezTo>
                  <a:pt x="1105903" y="207010"/>
                  <a:pt x="1099553" y="195580"/>
                  <a:pt x="1088123" y="187960"/>
                </a:cubicBezTo>
                <a:close/>
              </a:path>
            </a:pathLst>
          </a:cu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6" name="Picture 5" descr=""/>
          <p:cNvPicPr/>
          <p:nvPr/>
        </p:nvPicPr>
        <p:blipFill>
          <a:blip r:embed="rId1"/>
          <a:srcRect l="0" t="3212" r="0" b="3212"/>
          <a:stretch/>
        </p:blipFill>
        <p:spPr>
          <a:xfrm>
            <a:off x="16453800" y="504720"/>
            <a:ext cx="1599120" cy="1055520"/>
          </a:xfrm>
          <a:prstGeom prst="rect">
            <a:avLst/>
          </a:prstGeom>
          <a:ln>
            <a:noFill/>
          </a:ln>
        </p:spPr>
      </p:pic>
      <p:sp>
        <p:nvSpPr>
          <p:cNvPr id="187" name="CustomShape 2"/>
          <p:cNvSpPr/>
          <p:nvPr/>
        </p:nvSpPr>
        <p:spPr>
          <a:xfrm>
            <a:off x="16807320" y="753120"/>
            <a:ext cx="891360" cy="55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4368"/>
              </a:lnSpc>
            </a:pPr>
            <a:r>
              <a:rPr b="0" lang="es-ES" sz="3970" spc="-1" strike="noStrike">
                <a:solidFill>
                  <a:srgbClr val="cced00"/>
                </a:solidFill>
                <a:latin typeface="Muli Bold"/>
              </a:rPr>
              <a:t>FN</a:t>
            </a:r>
            <a:endParaRPr b="0" lang="es-ES" sz="3970" spc="-1" strike="noStrike">
              <a:latin typeface="Arial"/>
            </a:endParaRPr>
          </a:p>
        </p:txBody>
      </p:sp>
      <p:sp>
        <p:nvSpPr>
          <p:cNvPr id="188" name="CustomShape 3"/>
          <p:cNvSpPr/>
          <p:nvPr/>
        </p:nvSpPr>
        <p:spPr>
          <a:xfrm>
            <a:off x="7878960" y="3147120"/>
            <a:ext cx="9037080" cy="450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ts val="3937"/>
              </a:lnSpc>
            </a:pPr>
            <a:r>
              <a:rPr b="0" lang="es-ES" sz="2629" spc="-1" strike="noStrike">
                <a:solidFill>
                  <a:srgbClr val="ffffff"/>
                </a:solidFill>
                <a:latin typeface="Muli Regular Italics"/>
              </a:rPr>
              <a:t>Los medios de comunicación, las plataformas digitales, el mundo académico, el sector tecnológico, las organizaciones no gubernamentales y la sociedad en general juegan un papel esencial en la lucha contra la desinformación, con acciones como la identificación y no contribución a su difusión, la promoción de actividades de concienciación y la formación o el desarrollo herramientas para su evitar su propagación en el entorno digital, entre otras (ap. 3, Procedimiento de Actuación contra la Desinformación, BOE, núm. 222)</a:t>
            </a:r>
            <a:endParaRPr b="0" lang="es-ES" sz="2629" spc="-1" strike="noStrike">
              <a:latin typeface="Arial"/>
            </a:endParaRPr>
          </a:p>
        </p:txBody>
      </p:sp>
      <p:sp>
        <p:nvSpPr>
          <p:cNvPr id="189" name="CustomShape 4"/>
          <p:cNvSpPr/>
          <p:nvPr/>
        </p:nvSpPr>
        <p:spPr>
          <a:xfrm>
            <a:off x="0" y="656640"/>
            <a:ext cx="15144120" cy="780480"/>
          </a:xfrm>
          <a:prstGeom prst="rect">
            <a:avLst/>
          </a:pr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0" name="CustomShape 5"/>
          <p:cNvSpPr/>
          <p:nvPr/>
        </p:nvSpPr>
        <p:spPr>
          <a:xfrm>
            <a:off x="3877200" y="839880"/>
            <a:ext cx="10182600" cy="41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just">
              <a:lnSpc>
                <a:spcPts val="3300"/>
              </a:lnSpc>
            </a:pPr>
            <a:r>
              <a:rPr b="0" lang="es-ES" sz="3000" spc="-1" strike="noStrike" u="sng">
                <a:solidFill>
                  <a:srgbClr val="1b1a1a"/>
                </a:solidFill>
                <a:uFillTx/>
                <a:latin typeface="Muli Bold"/>
              </a:rPr>
              <a:t>Procedimiento de actuación contra la Desinformación</a:t>
            </a:r>
            <a:endParaRPr b="0" lang="es-ES" sz="3000" spc="-1" strike="noStrike">
              <a:latin typeface="Arial"/>
            </a:endParaRPr>
          </a:p>
        </p:txBody>
      </p:sp>
      <p:pic>
        <p:nvPicPr>
          <p:cNvPr id="191" name="Picture 11" descr=""/>
          <p:cNvPicPr/>
          <p:nvPr/>
        </p:nvPicPr>
        <p:blipFill>
          <a:blip r:embed="rId2"/>
          <a:stretch/>
        </p:blipFill>
        <p:spPr>
          <a:xfrm>
            <a:off x="5565240" y="3223440"/>
            <a:ext cx="2007000" cy="1524960"/>
          </a:xfrm>
          <a:prstGeom prst="rect">
            <a:avLst/>
          </a:prstGeom>
          <a:ln>
            <a:noFill/>
          </a:ln>
        </p:spPr>
      </p:pic>
      <p:pic>
        <p:nvPicPr>
          <p:cNvPr id="192" name="Picture 12" descr=""/>
          <p:cNvPicPr/>
          <p:nvPr/>
        </p:nvPicPr>
        <p:blipFill>
          <a:blip r:embed="rId3"/>
          <a:stretch/>
        </p:blipFill>
        <p:spPr>
          <a:xfrm>
            <a:off x="1028880" y="2297160"/>
            <a:ext cx="3377160" cy="3377160"/>
          </a:xfrm>
          <a:prstGeom prst="rect">
            <a:avLst/>
          </a:prstGeom>
          <a:ln>
            <a:noFill/>
          </a:ln>
        </p:spPr>
      </p:pic>
      <p:pic>
        <p:nvPicPr>
          <p:cNvPr id="193" name="Picture 13" descr=""/>
          <p:cNvPicPr/>
          <p:nvPr/>
        </p:nvPicPr>
        <p:blipFill>
          <a:blip r:embed="rId4"/>
          <a:stretch/>
        </p:blipFill>
        <p:spPr>
          <a:xfrm>
            <a:off x="609480" y="5600160"/>
            <a:ext cx="5349600" cy="3657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a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16572960" y="8988840"/>
            <a:ext cx="686160" cy="269280"/>
          </a:xfrm>
          <a:custGeom>
            <a:avLst/>
            <a:gdLst/>
            <a:ahLst/>
            <a:rect l="l" t="t" r="r" b="b"/>
            <a:pathLst>
              <a:path w="1105903" h="434340">
                <a:moveTo>
                  <a:pt x="1088123" y="187960"/>
                </a:moveTo>
                <a:lnTo>
                  <a:pt x="826503" y="11430"/>
                </a:lnTo>
                <a:cubicBezTo>
                  <a:pt x="808723" y="0"/>
                  <a:pt x="785863" y="3810"/>
                  <a:pt x="773163" y="21590"/>
                </a:cubicBezTo>
                <a:cubicBezTo>
                  <a:pt x="761733" y="39370"/>
                  <a:pt x="765543" y="62230"/>
                  <a:pt x="783323" y="74930"/>
                </a:cubicBezTo>
                <a:lnTo>
                  <a:pt x="942073" y="181610"/>
                </a:lnTo>
                <a:lnTo>
                  <a:pt x="0" y="181610"/>
                </a:lnTo>
                <a:lnTo>
                  <a:pt x="0" y="257810"/>
                </a:lnTo>
                <a:lnTo>
                  <a:pt x="942073" y="257810"/>
                </a:lnTo>
                <a:lnTo>
                  <a:pt x="783323" y="364490"/>
                </a:lnTo>
                <a:cubicBezTo>
                  <a:pt x="765543" y="375920"/>
                  <a:pt x="761733" y="400050"/>
                  <a:pt x="773163" y="417830"/>
                </a:cubicBezTo>
                <a:cubicBezTo>
                  <a:pt x="780783" y="429260"/>
                  <a:pt x="792213" y="434340"/>
                  <a:pt x="804913" y="434340"/>
                </a:cubicBezTo>
                <a:cubicBezTo>
                  <a:pt x="812533" y="434340"/>
                  <a:pt x="820153" y="431800"/>
                  <a:pt x="826503" y="427990"/>
                </a:cubicBezTo>
                <a:lnTo>
                  <a:pt x="1089393" y="251460"/>
                </a:lnTo>
                <a:cubicBezTo>
                  <a:pt x="1099553" y="243840"/>
                  <a:pt x="1105903" y="232410"/>
                  <a:pt x="1105903" y="219710"/>
                </a:cubicBezTo>
                <a:cubicBezTo>
                  <a:pt x="1105903" y="207010"/>
                  <a:pt x="1099553" y="195580"/>
                  <a:pt x="1088123" y="187960"/>
                </a:cubicBezTo>
                <a:close/>
              </a:path>
            </a:pathLst>
          </a:cu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5" name="Picture 5" descr=""/>
          <p:cNvPicPr/>
          <p:nvPr/>
        </p:nvPicPr>
        <p:blipFill>
          <a:blip r:embed="rId1"/>
          <a:srcRect l="0" t="3212" r="0" b="3212"/>
          <a:stretch/>
        </p:blipFill>
        <p:spPr>
          <a:xfrm>
            <a:off x="16453800" y="530280"/>
            <a:ext cx="1587600" cy="1047960"/>
          </a:xfrm>
          <a:prstGeom prst="rect">
            <a:avLst/>
          </a:prstGeom>
          <a:ln>
            <a:noFill/>
          </a:ln>
        </p:spPr>
      </p:pic>
      <p:sp>
        <p:nvSpPr>
          <p:cNvPr id="196" name="CustomShape 2"/>
          <p:cNvSpPr/>
          <p:nvPr/>
        </p:nvSpPr>
        <p:spPr>
          <a:xfrm>
            <a:off x="16804800" y="777600"/>
            <a:ext cx="885240" cy="55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4337"/>
              </a:lnSpc>
            </a:pPr>
            <a:r>
              <a:rPr b="0" lang="es-ES" sz="3940" spc="-1" strike="noStrike">
                <a:solidFill>
                  <a:srgbClr val="cced00"/>
                </a:solidFill>
                <a:latin typeface="Muli Bold"/>
              </a:rPr>
              <a:t>FN</a:t>
            </a:r>
            <a:endParaRPr b="0" lang="es-ES" sz="3940" spc="-1" strike="noStrike">
              <a:latin typeface="Arial"/>
            </a:endParaRPr>
          </a:p>
        </p:txBody>
      </p:sp>
      <p:sp>
        <p:nvSpPr>
          <p:cNvPr id="197" name="CustomShape 3"/>
          <p:cNvSpPr/>
          <p:nvPr/>
        </p:nvSpPr>
        <p:spPr>
          <a:xfrm>
            <a:off x="0" y="656640"/>
            <a:ext cx="15144120" cy="780480"/>
          </a:xfrm>
          <a:prstGeom prst="rect">
            <a:avLst/>
          </a:pr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CustomShape 4"/>
          <p:cNvSpPr/>
          <p:nvPr/>
        </p:nvSpPr>
        <p:spPr>
          <a:xfrm>
            <a:off x="3877200" y="839880"/>
            <a:ext cx="10182600" cy="41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just">
              <a:lnSpc>
                <a:spcPts val="3300"/>
              </a:lnSpc>
            </a:pPr>
            <a:r>
              <a:rPr b="0" lang="es-ES" sz="3000" spc="-1" strike="noStrike" u="sng">
                <a:solidFill>
                  <a:srgbClr val="1b1a1a"/>
                </a:solidFill>
                <a:uFillTx/>
                <a:latin typeface="Muli Bold"/>
              </a:rPr>
              <a:t>Procedimiento de actuación contra la Desinformación</a:t>
            </a:r>
            <a:endParaRPr b="0" lang="es-ES" sz="3000" spc="-1" strike="noStrike">
              <a:latin typeface="Arial"/>
            </a:endParaRPr>
          </a:p>
        </p:txBody>
      </p:sp>
      <p:sp>
        <p:nvSpPr>
          <p:cNvPr id="199" name="CustomShape 5"/>
          <p:cNvSpPr/>
          <p:nvPr/>
        </p:nvSpPr>
        <p:spPr>
          <a:xfrm>
            <a:off x="7119720" y="5868360"/>
            <a:ext cx="2770920" cy="59760"/>
          </a:xfrm>
          <a:custGeom>
            <a:avLst/>
            <a:gdLst/>
            <a:ahLst/>
            <a:rect l="l" t="t" r="r" b="b"/>
            <a:pathLst>
              <a:path w="3507740" h="76200">
                <a:moveTo>
                  <a:pt x="0" y="0"/>
                </a:moveTo>
                <a:lnTo>
                  <a:pt x="3507740" y="0"/>
                </a:lnTo>
                <a:lnTo>
                  <a:pt x="3507740" y="76200"/>
                </a:lnTo>
                <a:lnTo>
                  <a:pt x="0" y="76200"/>
                </a:lnTo>
                <a:close/>
              </a:path>
            </a:pathLst>
          </a:cu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CustomShape 6"/>
          <p:cNvSpPr/>
          <p:nvPr/>
        </p:nvSpPr>
        <p:spPr>
          <a:xfrm>
            <a:off x="9828720" y="5698800"/>
            <a:ext cx="295560" cy="398880"/>
          </a:xfrm>
          <a:custGeom>
            <a:avLst/>
            <a:gdLst/>
            <a:ahLst/>
            <a:rect l="l" t="t" r="r" b="b"/>
            <a:pathLst>
              <a:path w="374650" h="505460">
                <a:moveTo>
                  <a:pt x="0" y="505460"/>
                </a:moveTo>
                <a:lnTo>
                  <a:pt x="0" y="0"/>
                </a:lnTo>
                <a:lnTo>
                  <a:pt x="374650" y="252730"/>
                </a:lnTo>
                <a:close/>
              </a:path>
            </a:pathLst>
          </a:cu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1" name="Picture 13" descr=""/>
          <p:cNvPicPr/>
          <p:nvPr/>
        </p:nvPicPr>
        <p:blipFill>
          <a:blip r:embed="rId2"/>
          <a:stretch/>
        </p:blipFill>
        <p:spPr>
          <a:xfrm>
            <a:off x="7119720" y="6637320"/>
            <a:ext cx="3637800" cy="2487240"/>
          </a:xfrm>
          <a:prstGeom prst="rect">
            <a:avLst/>
          </a:prstGeom>
          <a:ln>
            <a:noFill/>
          </a:ln>
        </p:spPr>
      </p:pic>
      <p:sp>
        <p:nvSpPr>
          <p:cNvPr id="202" name="CustomShape 7"/>
          <p:cNvSpPr/>
          <p:nvPr/>
        </p:nvSpPr>
        <p:spPr>
          <a:xfrm>
            <a:off x="240840" y="2899080"/>
            <a:ext cx="5977800" cy="519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lvl="1" marL="631080" indent="-315360">
              <a:lnSpc>
                <a:spcPts val="4093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2929" spc="-1" strike="noStrike">
                <a:solidFill>
                  <a:srgbClr val="ffffff"/>
                </a:solidFill>
                <a:latin typeface="Open Sans"/>
              </a:rPr>
              <a:t>Consejo de Seguridad Nacional</a:t>
            </a:r>
            <a:endParaRPr b="0" lang="es-ES" sz="2929" spc="-1" strike="noStrike">
              <a:latin typeface="Arial"/>
            </a:endParaRPr>
          </a:p>
          <a:p>
            <a:pPr lvl="1" marL="631080" indent="-315360">
              <a:lnSpc>
                <a:spcPts val="4093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2929" spc="-1" strike="noStrike">
                <a:solidFill>
                  <a:srgbClr val="ffffff"/>
                </a:solidFill>
                <a:latin typeface="Open Sans"/>
              </a:rPr>
              <a:t>Comité de Situación</a:t>
            </a:r>
            <a:endParaRPr b="0" lang="es-ES" sz="2929" spc="-1" strike="noStrike">
              <a:latin typeface="Arial"/>
            </a:endParaRPr>
          </a:p>
          <a:p>
            <a:pPr lvl="1" marL="631080" indent="-315360">
              <a:lnSpc>
                <a:spcPts val="4093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2929" spc="-1" strike="noStrike">
                <a:solidFill>
                  <a:srgbClr val="ffffff"/>
                </a:solidFill>
                <a:latin typeface="Open Sans"/>
              </a:rPr>
              <a:t>Secretaría de Estado de Comunicación</a:t>
            </a:r>
            <a:endParaRPr b="0" lang="es-ES" sz="2929" spc="-1" strike="noStrike">
              <a:latin typeface="Arial"/>
            </a:endParaRPr>
          </a:p>
          <a:p>
            <a:pPr lvl="1" marL="631080" indent="-315360">
              <a:lnSpc>
                <a:spcPts val="4093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2929" spc="-1" strike="noStrike">
                <a:solidFill>
                  <a:srgbClr val="ffffff"/>
                </a:solidFill>
                <a:latin typeface="Open Sans"/>
              </a:rPr>
              <a:t>Comisión Permanente contra la desinformación</a:t>
            </a:r>
            <a:endParaRPr b="0" lang="es-ES" sz="2929" spc="-1" strike="noStrike">
              <a:latin typeface="Arial"/>
            </a:endParaRPr>
          </a:p>
          <a:p>
            <a:pPr lvl="1" marL="631080" indent="-315360">
              <a:lnSpc>
                <a:spcPts val="4093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2929" spc="-1" strike="noStrike">
                <a:solidFill>
                  <a:srgbClr val="ffffff"/>
                </a:solidFill>
                <a:latin typeface="Open Sans"/>
              </a:rPr>
              <a:t>Autoridades públicas competentes </a:t>
            </a:r>
            <a:endParaRPr b="0" lang="es-ES" sz="2929" spc="-1" strike="noStrike">
              <a:latin typeface="Arial"/>
            </a:endParaRPr>
          </a:p>
          <a:p>
            <a:pPr lvl="1" marL="631080" indent="-315360">
              <a:lnSpc>
                <a:spcPts val="4093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2929" spc="-1" strike="noStrike">
                <a:solidFill>
                  <a:srgbClr val="ffffff"/>
                </a:solidFill>
                <a:latin typeface="Open Sans"/>
              </a:rPr>
              <a:t>Sector privado y sociedad civil</a:t>
            </a:r>
            <a:endParaRPr b="0" lang="es-ES" sz="2929" spc="-1" strike="noStrike">
              <a:latin typeface="Arial"/>
            </a:endParaRPr>
          </a:p>
        </p:txBody>
      </p:sp>
      <p:sp>
        <p:nvSpPr>
          <p:cNvPr id="203" name="CustomShape 8"/>
          <p:cNvSpPr/>
          <p:nvPr/>
        </p:nvSpPr>
        <p:spPr>
          <a:xfrm>
            <a:off x="11066760" y="2889720"/>
            <a:ext cx="5505480" cy="557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lvl="1" marL="563760" indent="-281520">
              <a:lnSpc>
                <a:spcPts val="3657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2610" spc="-1" strike="noStrike">
                <a:solidFill>
                  <a:srgbClr val="ffffff"/>
                </a:solidFill>
                <a:latin typeface="Open Sans"/>
              </a:rPr>
              <a:t>Departamento de Seguridad Nacional</a:t>
            </a:r>
            <a:endParaRPr b="0" lang="es-ES" sz="2610" spc="-1" strike="noStrike">
              <a:latin typeface="Arial"/>
            </a:endParaRPr>
          </a:p>
          <a:p>
            <a:pPr lvl="1" marL="563760" indent="-281520">
              <a:lnSpc>
                <a:spcPts val="3657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2610" spc="-1" strike="noStrike">
                <a:solidFill>
                  <a:srgbClr val="ffffff"/>
                </a:solidFill>
                <a:latin typeface="Open Sans"/>
              </a:rPr>
              <a:t>Centro Nacional de Inteligencia</a:t>
            </a:r>
            <a:endParaRPr b="0" lang="es-ES" sz="2610" spc="-1" strike="noStrike">
              <a:latin typeface="Arial"/>
            </a:endParaRPr>
          </a:p>
          <a:p>
            <a:pPr lvl="1" marL="563760" indent="-281520">
              <a:lnSpc>
                <a:spcPts val="3657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2610" spc="-1" strike="noStrike">
                <a:solidFill>
                  <a:srgbClr val="ffffff"/>
                </a:solidFill>
                <a:latin typeface="Open Sans"/>
              </a:rPr>
              <a:t>Gabinete de coordinación y estudios de la Secretaría de Estado de Seguridad</a:t>
            </a:r>
            <a:endParaRPr b="0" lang="es-ES" sz="2610" spc="-1" strike="noStrike">
              <a:latin typeface="Arial"/>
            </a:endParaRPr>
          </a:p>
          <a:p>
            <a:pPr lvl="1" marL="563760" indent="-281520">
              <a:lnSpc>
                <a:spcPts val="3657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2610" spc="-1" strike="noStrike">
                <a:solidFill>
                  <a:srgbClr val="ffffff"/>
                </a:solidFill>
                <a:latin typeface="Open Sans"/>
              </a:rPr>
              <a:t>Dirección General de Comunicación, Diplomacia Pública y Redes</a:t>
            </a:r>
            <a:endParaRPr b="0" lang="es-ES" sz="2610" spc="-1" strike="noStrike">
              <a:latin typeface="Arial"/>
            </a:endParaRPr>
          </a:p>
          <a:p>
            <a:pPr lvl="1" marL="563760" indent="-281520">
              <a:lnSpc>
                <a:spcPts val="3657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2610" spc="-1" strike="noStrike">
                <a:solidFill>
                  <a:srgbClr val="ffffff"/>
                </a:solidFill>
                <a:latin typeface="Open Sans"/>
              </a:rPr>
              <a:t>Secretaría de Estado de Digitalización e Inteligencia Artificial (SEDIA).</a:t>
            </a:r>
            <a:endParaRPr b="0" lang="es-ES" sz="2610" spc="-1" strike="noStrike">
              <a:latin typeface="Arial"/>
            </a:endParaRPr>
          </a:p>
        </p:txBody>
      </p:sp>
      <p:pic>
        <p:nvPicPr>
          <p:cNvPr id="204" name="Picture 16" descr=""/>
          <p:cNvPicPr/>
          <p:nvPr/>
        </p:nvPicPr>
        <p:blipFill>
          <a:blip r:embed="rId3"/>
          <a:stretch/>
        </p:blipFill>
        <p:spPr>
          <a:xfrm>
            <a:off x="7572240" y="2917440"/>
            <a:ext cx="2225520" cy="2225520"/>
          </a:xfrm>
          <a:prstGeom prst="rect">
            <a:avLst/>
          </a:prstGeom>
          <a:ln>
            <a:noFill/>
          </a:ln>
        </p:spPr>
      </p:pic>
      <p:sp>
        <p:nvSpPr>
          <p:cNvPr id="205" name="CustomShape 9"/>
          <p:cNvSpPr/>
          <p:nvPr/>
        </p:nvSpPr>
        <p:spPr>
          <a:xfrm>
            <a:off x="4130640" y="1626480"/>
            <a:ext cx="8911440" cy="69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5499"/>
              </a:lnSpc>
            </a:pPr>
            <a:r>
              <a:rPr b="0" lang="es-ES" sz="5000" spc="-1" strike="noStrike">
                <a:solidFill>
                  <a:srgbClr val="ffffff"/>
                </a:solidFill>
                <a:latin typeface="Muli Bold Bold"/>
              </a:rPr>
              <a:t>Órganos pertenecientes</a:t>
            </a:r>
            <a:endParaRPr b="0" lang="es-ES" sz="5000" spc="-1" strike="noStrike">
              <a:latin typeface="Arial"/>
            </a:endParaRPr>
          </a:p>
        </p:txBody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a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3" descr=""/>
          <p:cNvPicPr/>
          <p:nvPr/>
        </p:nvPicPr>
        <p:blipFill>
          <a:blip r:embed="rId1"/>
          <a:srcRect l="0" t="3212" r="0" b="3212"/>
          <a:stretch/>
        </p:blipFill>
        <p:spPr>
          <a:xfrm>
            <a:off x="16453800" y="656640"/>
            <a:ext cx="1396440" cy="92196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16762680" y="876600"/>
            <a:ext cx="778320" cy="48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3813"/>
              </a:lnSpc>
            </a:pPr>
            <a:r>
              <a:rPr b="0" lang="es-ES" sz="3470" spc="-1" strike="noStrike">
                <a:solidFill>
                  <a:srgbClr val="cced00"/>
                </a:solidFill>
                <a:latin typeface="Muli Bold"/>
              </a:rPr>
              <a:t>FN</a:t>
            </a:r>
            <a:endParaRPr b="0" lang="es-ES" sz="3470" spc="-1" strike="noStrike">
              <a:latin typeface="Arial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0" y="7201080"/>
            <a:ext cx="18287640" cy="3085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9" name="CustomShape 3"/>
          <p:cNvSpPr/>
          <p:nvPr/>
        </p:nvSpPr>
        <p:spPr>
          <a:xfrm>
            <a:off x="16572960" y="8988840"/>
            <a:ext cx="686160" cy="269280"/>
          </a:xfrm>
          <a:custGeom>
            <a:avLst/>
            <a:gdLst/>
            <a:ahLst/>
            <a:rect l="l" t="t" r="r" b="b"/>
            <a:pathLst>
              <a:path w="1105903" h="434340">
                <a:moveTo>
                  <a:pt x="1088123" y="187960"/>
                </a:moveTo>
                <a:lnTo>
                  <a:pt x="826503" y="11430"/>
                </a:lnTo>
                <a:cubicBezTo>
                  <a:pt x="808723" y="0"/>
                  <a:pt x="785863" y="3810"/>
                  <a:pt x="773163" y="21590"/>
                </a:cubicBezTo>
                <a:cubicBezTo>
                  <a:pt x="761733" y="39370"/>
                  <a:pt x="765543" y="62230"/>
                  <a:pt x="783323" y="74930"/>
                </a:cubicBezTo>
                <a:lnTo>
                  <a:pt x="942073" y="181610"/>
                </a:lnTo>
                <a:lnTo>
                  <a:pt x="0" y="181610"/>
                </a:lnTo>
                <a:lnTo>
                  <a:pt x="0" y="257810"/>
                </a:lnTo>
                <a:lnTo>
                  <a:pt x="942073" y="257810"/>
                </a:lnTo>
                <a:lnTo>
                  <a:pt x="783323" y="364490"/>
                </a:lnTo>
                <a:cubicBezTo>
                  <a:pt x="765543" y="375920"/>
                  <a:pt x="761733" y="400050"/>
                  <a:pt x="773163" y="417830"/>
                </a:cubicBezTo>
                <a:cubicBezTo>
                  <a:pt x="780783" y="429260"/>
                  <a:pt x="792213" y="434340"/>
                  <a:pt x="804913" y="434340"/>
                </a:cubicBezTo>
                <a:cubicBezTo>
                  <a:pt x="812533" y="434340"/>
                  <a:pt x="820153" y="431800"/>
                  <a:pt x="826503" y="427990"/>
                </a:cubicBezTo>
                <a:lnTo>
                  <a:pt x="1089393" y="251460"/>
                </a:lnTo>
                <a:cubicBezTo>
                  <a:pt x="1099553" y="243840"/>
                  <a:pt x="1105903" y="232410"/>
                  <a:pt x="1105903" y="219710"/>
                </a:cubicBezTo>
                <a:cubicBezTo>
                  <a:pt x="1105903" y="207010"/>
                  <a:pt x="1099553" y="195580"/>
                  <a:pt x="1088123" y="187960"/>
                </a:cubicBezTo>
                <a:close/>
              </a:path>
            </a:pathLst>
          </a:custGeom>
          <a:solidFill>
            <a:srgbClr val="1b1a1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CustomShape 4"/>
          <p:cNvSpPr/>
          <p:nvPr/>
        </p:nvSpPr>
        <p:spPr>
          <a:xfrm>
            <a:off x="1028880" y="5143680"/>
            <a:ext cx="3188880" cy="4114440"/>
          </a:xfrm>
          <a:prstGeom prst="rect">
            <a:avLst/>
          </a:pr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CustomShape 5"/>
          <p:cNvSpPr/>
          <p:nvPr/>
        </p:nvSpPr>
        <p:spPr>
          <a:xfrm>
            <a:off x="4979520" y="1626480"/>
            <a:ext cx="7358040" cy="69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5499"/>
              </a:lnSpc>
            </a:pPr>
            <a:r>
              <a:rPr b="0" lang="es-ES" sz="5000" spc="-1" strike="noStrike">
                <a:solidFill>
                  <a:srgbClr val="ffffff"/>
                </a:solidFill>
                <a:latin typeface="Muli Bold Bold"/>
              </a:rPr>
              <a:t>Niveles de actuación</a:t>
            </a:r>
            <a:endParaRPr b="0" lang="es-ES" sz="5000" spc="-1" strike="noStrike">
              <a:latin typeface="Arial"/>
            </a:endParaRPr>
          </a:p>
        </p:txBody>
      </p:sp>
      <p:sp>
        <p:nvSpPr>
          <p:cNvPr id="212" name="CustomShape 6"/>
          <p:cNvSpPr/>
          <p:nvPr/>
        </p:nvSpPr>
        <p:spPr>
          <a:xfrm>
            <a:off x="4843800" y="5143680"/>
            <a:ext cx="3188880" cy="4114440"/>
          </a:xfrm>
          <a:prstGeom prst="rect">
            <a:avLst/>
          </a:pr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CustomShape 7"/>
          <p:cNvSpPr/>
          <p:nvPr/>
        </p:nvSpPr>
        <p:spPr>
          <a:xfrm>
            <a:off x="8658720" y="5143680"/>
            <a:ext cx="3188880" cy="4114440"/>
          </a:xfrm>
          <a:prstGeom prst="rect">
            <a:avLst/>
          </a:pr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4" name="CustomShape 8"/>
          <p:cNvSpPr/>
          <p:nvPr/>
        </p:nvSpPr>
        <p:spPr>
          <a:xfrm>
            <a:off x="12473640" y="5143680"/>
            <a:ext cx="3188880" cy="4114440"/>
          </a:xfrm>
          <a:prstGeom prst="rect">
            <a:avLst/>
          </a:pr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CustomShape 9"/>
          <p:cNvSpPr/>
          <p:nvPr/>
        </p:nvSpPr>
        <p:spPr>
          <a:xfrm>
            <a:off x="1335240" y="4649760"/>
            <a:ext cx="2287440" cy="8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6" name="CustomShape 10"/>
          <p:cNvSpPr/>
          <p:nvPr/>
        </p:nvSpPr>
        <p:spPr>
          <a:xfrm>
            <a:off x="1335240" y="3627720"/>
            <a:ext cx="2287440" cy="69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5468"/>
              </a:lnSpc>
            </a:pPr>
            <a:r>
              <a:rPr b="0" lang="es-ES" sz="4970" spc="-1" strike="noStrike">
                <a:solidFill>
                  <a:srgbClr val="ffffff"/>
                </a:solidFill>
                <a:latin typeface="Muli Regular Bold"/>
              </a:rPr>
              <a:t>NIVEL I</a:t>
            </a:r>
            <a:endParaRPr b="0" lang="es-ES" sz="4970" spc="-1" strike="noStrike">
              <a:latin typeface="Arial"/>
            </a:endParaRPr>
          </a:p>
        </p:txBody>
      </p:sp>
      <p:sp>
        <p:nvSpPr>
          <p:cNvPr id="217" name="CustomShape 11"/>
          <p:cNvSpPr/>
          <p:nvPr/>
        </p:nvSpPr>
        <p:spPr>
          <a:xfrm>
            <a:off x="1181880" y="5349600"/>
            <a:ext cx="2882520" cy="373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ts val="4201"/>
              </a:lnSpc>
            </a:pPr>
            <a:r>
              <a:rPr b="0" lang="es-ES" sz="2800" spc="-1" strike="noStrike">
                <a:solidFill>
                  <a:srgbClr val="1b1a1a"/>
                </a:solidFill>
                <a:latin typeface="Muli Regular Bold"/>
              </a:rPr>
              <a:t>Detección, alerta temprana, notificación y análisis de una ‘Fake News’ de un determinado acontecimiento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218" name="CustomShape 12"/>
          <p:cNvSpPr/>
          <p:nvPr/>
        </p:nvSpPr>
        <p:spPr>
          <a:xfrm>
            <a:off x="5150160" y="5378040"/>
            <a:ext cx="2562120" cy="363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ts val="2599"/>
              </a:lnSpc>
            </a:pPr>
            <a:r>
              <a:rPr b="0" lang="es-ES" sz="1739" spc="-1" strike="noStrike">
                <a:solidFill>
                  <a:srgbClr val="1b1a1a"/>
                </a:solidFill>
                <a:latin typeface="Muli Regular Bold"/>
              </a:rPr>
              <a:t>Análisis de la situación de origen de la ‘Fake News’ y se apoyará la definición de propuestas de activación, actuación y una célula de coordinación contra la desinformación activada ad hoc por el director del Departamento de Seguridad Nacional</a:t>
            </a:r>
            <a:endParaRPr b="0" lang="es-ES" sz="1739" spc="-1" strike="noStrike">
              <a:latin typeface="Arial"/>
            </a:endParaRPr>
          </a:p>
        </p:txBody>
      </p:sp>
      <p:sp>
        <p:nvSpPr>
          <p:cNvPr id="219" name="CustomShape 13"/>
          <p:cNvSpPr/>
          <p:nvPr/>
        </p:nvSpPr>
        <p:spPr>
          <a:xfrm>
            <a:off x="8842320" y="5358960"/>
            <a:ext cx="2940480" cy="378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ts val="3311"/>
              </a:lnSpc>
            </a:pPr>
            <a:r>
              <a:rPr b="0" lang="es-ES" sz="2210" spc="-1" strike="noStrike">
                <a:solidFill>
                  <a:srgbClr val="1b1a1a"/>
                </a:solidFill>
                <a:latin typeface="Muli Regular Bold"/>
              </a:rPr>
              <a:t>Análisis de la noticia al nivel político-estratégico por parte de la Secretaría de Estado de Comunicación, incluyendo el seguimiento y evaluación</a:t>
            </a:r>
            <a:endParaRPr b="0" lang="es-ES" sz="2210" spc="-1" strike="noStrike">
              <a:latin typeface="Arial"/>
            </a:endParaRPr>
          </a:p>
        </p:txBody>
      </p:sp>
      <p:sp>
        <p:nvSpPr>
          <p:cNvPr id="220" name="CustomShape 14"/>
          <p:cNvSpPr/>
          <p:nvPr/>
        </p:nvSpPr>
        <p:spPr>
          <a:xfrm>
            <a:off x="12780000" y="5368680"/>
            <a:ext cx="2829960" cy="364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ts val="3186"/>
              </a:lnSpc>
            </a:pPr>
            <a:r>
              <a:rPr b="0" lang="es-ES" sz="2129" spc="-1" strike="noStrike">
                <a:solidFill>
                  <a:srgbClr val="1b1a1a"/>
                </a:solidFill>
                <a:latin typeface="Muli Regular Bold"/>
              </a:rPr>
              <a:t>Coordinación de la respuesta a nivel político por parte del Consejo de Seguridad Nacional en caso de atribución pública de una campaña de desinformación a un tercer Estado</a:t>
            </a:r>
            <a:endParaRPr b="0" lang="es-ES" sz="2129" spc="-1" strike="noStrike">
              <a:latin typeface="Arial"/>
            </a:endParaRPr>
          </a:p>
        </p:txBody>
      </p:sp>
      <p:sp>
        <p:nvSpPr>
          <p:cNvPr id="221" name="CustomShape 15"/>
          <p:cNvSpPr/>
          <p:nvPr/>
        </p:nvSpPr>
        <p:spPr>
          <a:xfrm>
            <a:off x="5150160" y="4565520"/>
            <a:ext cx="2576160" cy="93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2" name="CustomShape 16"/>
          <p:cNvSpPr/>
          <p:nvPr/>
        </p:nvSpPr>
        <p:spPr>
          <a:xfrm>
            <a:off x="5150160" y="3620520"/>
            <a:ext cx="2576160" cy="58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4620"/>
              </a:lnSpc>
            </a:pPr>
            <a:r>
              <a:rPr b="0" lang="es-ES" sz="4200" spc="-1" strike="noStrike">
                <a:solidFill>
                  <a:srgbClr val="ffffff"/>
                </a:solidFill>
                <a:latin typeface="Muli Regular Bold"/>
              </a:rPr>
              <a:t>NIVEL II</a:t>
            </a:r>
            <a:endParaRPr b="0" lang="es-ES" sz="4200" spc="-1" strike="noStrike">
              <a:latin typeface="Arial"/>
            </a:endParaRPr>
          </a:p>
        </p:txBody>
      </p:sp>
      <p:sp>
        <p:nvSpPr>
          <p:cNvPr id="223" name="CustomShape 17"/>
          <p:cNvSpPr/>
          <p:nvPr/>
        </p:nvSpPr>
        <p:spPr>
          <a:xfrm>
            <a:off x="8965080" y="4565520"/>
            <a:ext cx="2576160" cy="93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4" name="CustomShape 18"/>
          <p:cNvSpPr/>
          <p:nvPr/>
        </p:nvSpPr>
        <p:spPr>
          <a:xfrm>
            <a:off x="8965080" y="3620520"/>
            <a:ext cx="2576160" cy="58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4620"/>
              </a:lnSpc>
            </a:pPr>
            <a:r>
              <a:rPr b="0" lang="es-ES" sz="4200" spc="-1" strike="noStrike">
                <a:solidFill>
                  <a:srgbClr val="ffffff"/>
                </a:solidFill>
                <a:latin typeface="Muli Regular Bold"/>
              </a:rPr>
              <a:t>NIVEL III</a:t>
            </a:r>
            <a:endParaRPr b="0" lang="es-ES" sz="4200" spc="-1" strike="noStrike">
              <a:latin typeface="Arial"/>
            </a:endParaRPr>
          </a:p>
        </p:txBody>
      </p:sp>
      <p:sp>
        <p:nvSpPr>
          <p:cNvPr id="225" name="CustomShape 19"/>
          <p:cNvSpPr/>
          <p:nvPr/>
        </p:nvSpPr>
        <p:spPr>
          <a:xfrm>
            <a:off x="12780000" y="4565520"/>
            <a:ext cx="2576160" cy="93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6" name="CustomShape 20"/>
          <p:cNvSpPr/>
          <p:nvPr/>
        </p:nvSpPr>
        <p:spPr>
          <a:xfrm>
            <a:off x="12780000" y="3620520"/>
            <a:ext cx="2576160" cy="58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4620"/>
              </a:lnSpc>
            </a:pPr>
            <a:r>
              <a:rPr b="0" lang="es-ES" sz="4200" spc="-1" strike="noStrike">
                <a:solidFill>
                  <a:srgbClr val="ffffff"/>
                </a:solidFill>
                <a:latin typeface="Muli Regular Bold"/>
              </a:rPr>
              <a:t>NIVEL IV</a:t>
            </a:r>
            <a:endParaRPr b="0" lang="es-ES" sz="4200" spc="-1" strike="noStrike">
              <a:latin typeface="Arial"/>
            </a:endParaRPr>
          </a:p>
        </p:txBody>
      </p:sp>
      <p:sp>
        <p:nvSpPr>
          <p:cNvPr id="227" name="CustomShape 21"/>
          <p:cNvSpPr/>
          <p:nvPr/>
        </p:nvSpPr>
        <p:spPr>
          <a:xfrm>
            <a:off x="0" y="656640"/>
            <a:ext cx="15144120" cy="780480"/>
          </a:xfrm>
          <a:prstGeom prst="rect">
            <a:avLst/>
          </a:pr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8" name="CustomShape 22"/>
          <p:cNvSpPr/>
          <p:nvPr/>
        </p:nvSpPr>
        <p:spPr>
          <a:xfrm>
            <a:off x="3877200" y="839880"/>
            <a:ext cx="10182600" cy="41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just">
              <a:lnSpc>
                <a:spcPts val="3300"/>
              </a:lnSpc>
            </a:pPr>
            <a:r>
              <a:rPr b="0" lang="es-ES" sz="3000" spc="-1" strike="noStrike" u="sng">
                <a:solidFill>
                  <a:srgbClr val="1b1a1a"/>
                </a:solidFill>
                <a:uFillTx/>
                <a:latin typeface="Muli Bold"/>
              </a:rPr>
              <a:t>Procedimiento de actuación contra la Desinformación</a:t>
            </a:r>
            <a:endParaRPr b="0" lang="es-ES" sz="3000" spc="-1" strike="noStrike">
              <a:latin typeface="Arial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a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16572960" y="8438400"/>
            <a:ext cx="686160" cy="269280"/>
          </a:xfrm>
          <a:custGeom>
            <a:avLst/>
            <a:gdLst/>
            <a:ahLst/>
            <a:rect l="l" t="t" r="r" b="b"/>
            <a:pathLst>
              <a:path w="1105903" h="434340">
                <a:moveTo>
                  <a:pt x="1088123" y="187960"/>
                </a:moveTo>
                <a:lnTo>
                  <a:pt x="826503" y="11430"/>
                </a:lnTo>
                <a:cubicBezTo>
                  <a:pt x="808723" y="0"/>
                  <a:pt x="785863" y="3810"/>
                  <a:pt x="773163" y="21590"/>
                </a:cubicBezTo>
                <a:cubicBezTo>
                  <a:pt x="761733" y="39370"/>
                  <a:pt x="765543" y="62230"/>
                  <a:pt x="783323" y="74930"/>
                </a:cubicBezTo>
                <a:lnTo>
                  <a:pt x="942073" y="181610"/>
                </a:lnTo>
                <a:lnTo>
                  <a:pt x="0" y="181610"/>
                </a:lnTo>
                <a:lnTo>
                  <a:pt x="0" y="257810"/>
                </a:lnTo>
                <a:lnTo>
                  <a:pt x="942073" y="257810"/>
                </a:lnTo>
                <a:lnTo>
                  <a:pt x="783323" y="364490"/>
                </a:lnTo>
                <a:cubicBezTo>
                  <a:pt x="765543" y="375920"/>
                  <a:pt x="761733" y="400050"/>
                  <a:pt x="773163" y="417830"/>
                </a:cubicBezTo>
                <a:cubicBezTo>
                  <a:pt x="780783" y="429260"/>
                  <a:pt x="792213" y="434340"/>
                  <a:pt x="804913" y="434340"/>
                </a:cubicBezTo>
                <a:cubicBezTo>
                  <a:pt x="812533" y="434340"/>
                  <a:pt x="820153" y="431800"/>
                  <a:pt x="826503" y="427990"/>
                </a:cubicBezTo>
                <a:lnTo>
                  <a:pt x="1089393" y="251460"/>
                </a:lnTo>
                <a:cubicBezTo>
                  <a:pt x="1099553" y="243840"/>
                  <a:pt x="1105903" y="232410"/>
                  <a:pt x="1105903" y="219710"/>
                </a:cubicBezTo>
                <a:cubicBezTo>
                  <a:pt x="1105903" y="207010"/>
                  <a:pt x="1099553" y="195580"/>
                  <a:pt x="1088123" y="187960"/>
                </a:cubicBezTo>
                <a:close/>
              </a:path>
            </a:pathLst>
          </a:cu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0" name="Picture 4" descr=""/>
          <p:cNvPicPr/>
          <p:nvPr/>
        </p:nvPicPr>
        <p:blipFill>
          <a:blip r:embed="rId1"/>
          <a:srcRect l="0" t="37321" r="0" b="38235"/>
          <a:stretch/>
        </p:blipFill>
        <p:spPr>
          <a:xfrm>
            <a:off x="0" y="0"/>
            <a:ext cx="18287640" cy="2981160"/>
          </a:xfrm>
          <a:prstGeom prst="rect">
            <a:avLst/>
          </a:prstGeom>
          <a:ln>
            <a:noFill/>
          </a:ln>
        </p:spPr>
      </p:pic>
      <p:pic>
        <p:nvPicPr>
          <p:cNvPr id="231" name="Picture 6" descr=""/>
          <p:cNvPicPr/>
          <p:nvPr/>
        </p:nvPicPr>
        <p:blipFill>
          <a:blip r:embed="rId2"/>
          <a:srcRect l="0" t="3212" r="0" b="3212"/>
          <a:stretch/>
        </p:blipFill>
        <p:spPr>
          <a:xfrm>
            <a:off x="16668000" y="9124920"/>
            <a:ext cx="1182240" cy="780480"/>
          </a:xfrm>
          <a:prstGeom prst="rect">
            <a:avLst/>
          </a:prstGeom>
          <a:ln>
            <a:noFill/>
          </a:ln>
        </p:spPr>
      </p:pic>
      <p:sp>
        <p:nvSpPr>
          <p:cNvPr id="232" name="CustomShape 2"/>
          <p:cNvSpPr/>
          <p:nvPr/>
        </p:nvSpPr>
        <p:spPr>
          <a:xfrm>
            <a:off x="16929720" y="9314640"/>
            <a:ext cx="658800" cy="41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3229"/>
              </a:lnSpc>
            </a:pPr>
            <a:r>
              <a:rPr b="0" lang="es-ES" sz="2939" spc="-1" strike="noStrike">
                <a:solidFill>
                  <a:srgbClr val="cced00"/>
                </a:solidFill>
                <a:latin typeface="Muli Bold"/>
              </a:rPr>
              <a:t>FN</a:t>
            </a:r>
            <a:endParaRPr b="0" lang="es-ES" sz="2939" spc="-1" strike="noStrike">
              <a:latin typeface="Arial"/>
            </a:endParaRPr>
          </a:p>
        </p:txBody>
      </p:sp>
      <p:sp>
        <p:nvSpPr>
          <p:cNvPr id="233" name="CustomShape 3"/>
          <p:cNvSpPr/>
          <p:nvPr/>
        </p:nvSpPr>
        <p:spPr>
          <a:xfrm>
            <a:off x="3009240" y="1973880"/>
            <a:ext cx="11610000" cy="2015280"/>
          </a:xfrm>
          <a:prstGeom prst="rect">
            <a:avLst/>
          </a:pr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4" name="CustomShape 4"/>
          <p:cNvSpPr/>
          <p:nvPr/>
        </p:nvSpPr>
        <p:spPr>
          <a:xfrm>
            <a:off x="3505320" y="2501280"/>
            <a:ext cx="10617840" cy="978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7699"/>
              </a:lnSpc>
            </a:pPr>
            <a:r>
              <a:rPr b="0" lang="es-ES" sz="7000" spc="-1" strike="noStrike">
                <a:solidFill>
                  <a:srgbClr val="1b1a1a"/>
                </a:solidFill>
                <a:latin typeface="Muli Black Bold"/>
              </a:rPr>
              <a:t>CONCLUSIONES</a:t>
            </a:r>
            <a:endParaRPr b="0" lang="es-ES" sz="7000" spc="-1" strike="noStrike">
              <a:latin typeface="Arial"/>
            </a:endParaRPr>
          </a:p>
        </p:txBody>
      </p:sp>
      <p:sp>
        <p:nvSpPr>
          <p:cNvPr id="235" name="CustomShape 5"/>
          <p:cNvSpPr/>
          <p:nvPr/>
        </p:nvSpPr>
        <p:spPr>
          <a:xfrm>
            <a:off x="0" y="473760"/>
            <a:ext cx="4246920" cy="780480"/>
          </a:xfrm>
          <a:prstGeom prst="rect">
            <a:avLst/>
          </a:pr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6" name="CustomShape 6"/>
          <p:cNvSpPr/>
          <p:nvPr/>
        </p:nvSpPr>
        <p:spPr>
          <a:xfrm>
            <a:off x="914400" y="656640"/>
            <a:ext cx="3037320" cy="41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ts val="3300"/>
              </a:lnSpc>
            </a:pPr>
            <a:r>
              <a:rPr b="0" lang="es-ES" sz="3000" spc="-1" strike="noStrike">
                <a:solidFill>
                  <a:srgbClr val="1b1a1a"/>
                </a:solidFill>
                <a:latin typeface="Muli Bold"/>
              </a:rPr>
              <a:t>FAKE NEWS</a:t>
            </a:r>
            <a:endParaRPr b="0" lang="es-ES" sz="3000" spc="-1" strike="noStrike">
              <a:latin typeface="Arial"/>
            </a:endParaRPr>
          </a:p>
        </p:txBody>
      </p:sp>
      <p:pic>
        <p:nvPicPr>
          <p:cNvPr id="237" name="Picture 14" descr=""/>
          <p:cNvPicPr/>
          <p:nvPr/>
        </p:nvPicPr>
        <p:blipFill>
          <a:blip r:embed="rId3"/>
          <a:stretch/>
        </p:blipFill>
        <p:spPr>
          <a:xfrm>
            <a:off x="13354920" y="4351680"/>
            <a:ext cx="4704840" cy="3135240"/>
          </a:xfrm>
          <a:prstGeom prst="rect">
            <a:avLst/>
          </a:prstGeom>
          <a:ln>
            <a:noFill/>
          </a:ln>
        </p:spPr>
      </p:pic>
      <p:sp>
        <p:nvSpPr>
          <p:cNvPr id="238" name="CustomShape 7"/>
          <p:cNvSpPr/>
          <p:nvPr/>
        </p:nvSpPr>
        <p:spPr>
          <a:xfrm>
            <a:off x="1028880" y="4469760"/>
            <a:ext cx="11614320" cy="469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lvl="1" marL="1140840" indent="-569880">
              <a:lnSpc>
                <a:spcPts val="7396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5290" spc="-1" strike="noStrike">
                <a:solidFill>
                  <a:srgbClr val="ffffff"/>
                </a:solidFill>
                <a:latin typeface="Open Sans"/>
              </a:rPr>
              <a:t>Fake News: constante evolución</a:t>
            </a:r>
            <a:endParaRPr b="0" lang="es-ES" sz="5290" spc="-1" strike="noStrike">
              <a:latin typeface="Arial"/>
            </a:endParaRPr>
          </a:p>
          <a:p>
            <a:pPr lvl="1" marL="1140840" indent="-569880">
              <a:lnSpc>
                <a:spcPts val="7396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5290" spc="-1" strike="noStrike">
                <a:solidFill>
                  <a:srgbClr val="ffffff"/>
                </a:solidFill>
                <a:latin typeface="Open Sans"/>
              </a:rPr>
              <a:t>Medidas gubernamentales para combatir su creación</a:t>
            </a:r>
            <a:endParaRPr b="0" lang="es-ES" sz="5290" spc="-1" strike="noStrike">
              <a:latin typeface="Arial"/>
            </a:endParaRPr>
          </a:p>
          <a:p>
            <a:pPr lvl="1" marL="1140840" indent="-569880">
              <a:lnSpc>
                <a:spcPts val="7396"/>
              </a:lnSpc>
              <a:buClr>
                <a:srgbClr val="ffffff"/>
              </a:buClr>
              <a:buFont typeface="Arial"/>
              <a:buChar char="•"/>
            </a:pPr>
            <a:r>
              <a:rPr b="0" lang="es-ES" sz="5290" spc="-1" strike="noStrike">
                <a:solidFill>
                  <a:srgbClr val="ffffff"/>
                </a:solidFill>
                <a:latin typeface="Open Sans"/>
              </a:rPr>
              <a:t>Aumento de su presencia con la pandemia del COVID-19</a:t>
            </a:r>
            <a:endParaRPr b="0" lang="es-ES" sz="5290" spc="-1" strike="noStrike">
              <a:latin typeface="Arial"/>
            </a:endParaRPr>
          </a:p>
        </p:txBody>
      </p:sp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a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2" descr=""/>
          <p:cNvPicPr/>
          <p:nvPr/>
        </p:nvPicPr>
        <p:blipFill>
          <a:blip r:embed="rId1"/>
          <a:srcRect l="0" t="40618" r="0" b="40618"/>
          <a:stretch/>
        </p:blipFill>
        <p:spPr>
          <a:xfrm>
            <a:off x="0" y="0"/>
            <a:ext cx="18287640" cy="5143320"/>
          </a:xfrm>
          <a:prstGeom prst="rect">
            <a:avLst/>
          </a:prstGeom>
          <a:ln>
            <a:noFill/>
          </a:ln>
        </p:spPr>
      </p:pic>
      <p:pic>
        <p:nvPicPr>
          <p:cNvPr id="240" name="Picture 4" descr=""/>
          <p:cNvPicPr/>
          <p:nvPr/>
        </p:nvPicPr>
        <p:blipFill>
          <a:blip r:embed="rId2"/>
          <a:srcRect l="0" t="3212" r="0" b="3212"/>
          <a:stretch/>
        </p:blipFill>
        <p:spPr>
          <a:xfrm>
            <a:off x="16691040" y="9258480"/>
            <a:ext cx="1136520" cy="750240"/>
          </a:xfrm>
          <a:prstGeom prst="rect">
            <a:avLst/>
          </a:prstGeom>
          <a:ln>
            <a:noFill/>
          </a:ln>
        </p:spPr>
      </p:pic>
      <p:sp>
        <p:nvSpPr>
          <p:cNvPr id="241" name="CustomShape 1"/>
          <p:cNvSpPr/>
          <p:nvPr/>
        </p:nvSpPr>
        <p:spPr>
          <a:xfrm>
            <a:off x="16942320" y="9441360"/>
            <a:ext cx="63360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3104"/>
              </a:lnSpc>
            </a:pPr>
            <a:r>
              <a:rPr b="0" lang="es-ES" sz="2820" spc="-1" strike="noStrike">
                <a:solidFill>
                  <a:srgbClr val="cced00"/>
                </a:solidFill>
                <a:latin typeface="Muli Bold"/>
              </a:rPr>
              <a:t>FN</a:t>
            </a:r>
            <a:endParaRPr b="0" lang="es-ES" sz="2820" spc="-1" strike="noStrike">
              <a:latin typeface="Arial"/>
            </a:endParaRPr>
          </a:p>
        </p:txBody>
      </p:sp>
      <p:sp>
        <p:nvSpPr>
          <p:cNvPr id="242" name="CustomShape 2"/>
          <p:cNvSpPr/>
          <p:nvPr/>
        </p:nvSpPr>
        <p:spPr>
          <a:xfrm>
            <a:off x="1123920" y="8507880"/>
            <a:ext cx="6615000" cy="9000"/>
          </a:xfrm>
          <a:prstGeom prst="rect">
            <a:avLst/>
          </a:pr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CustomShape 3"/>
          <p:cNvSpPr/>
          <p:nvPr/>
        </p:nvSpPr>
        <p:spPr>
          <a:xfrm>
            <a:off x="1123920" y="8911800"/>
            <a:ext cx="6615000" cy="34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ts val="2699"/>
              </a:lnSpc>
            </a:pPr>
            <a:r>
              <a:rPr b="0" lang="es-ES" sz="2460" spc="-1" strike="noStrike">
                <a:solidFill>
                  <a:srgbClr val="ffffff"/>
                </a:solidFill>
                <a:latin typeface="Arial"/>
              </a:rPr>
              <a:t>Curso 2020-2021</a:t>
            </a:r>
            <a:endParaRPr b="0" lang="es-ES" sz="2460" spc="-1" strike="noStrike">
              <a:latin typeface="Arial"/>
            </a:endParaRPr>
          </a:p>
        </p:txBody>
      </p:sp>
      <p:sp>
        <p:nvSpPr>
          <p:cNvPr id="244" name="CustomShape 4"/>
          <p:cNvSpPr/>
          <p:nvPr/>
        </p:nvSpPr>
        <p:spPr>
          <a:xfrm>
            <a:off x="3807000" y="5547600"/>
            <a:ext cx="9946080" cy="1443240"/>
          </a:xfrm>
          <a:prstGeom prst="rect">
            <a:avLst/>
          </a:pr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5" name="CustomShape 5"/>
          <p:cNvSpPr/>
          <p:nvPr/>
        </p:nvSpPr>
        <p:spPr>
          <a:xfrm>
            <a:off x="4278600" y="6034680"/>
            <a:ext cx="9002880" cy="503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3960"/>
              </a:lnSpc>
            </a:pPr>
            <a:r>
              <a:rPr b="0" lang="es-ES" sz="3600" spc="-1" strike="noStrike">
                <a:solidFill>
                  <a:srgbClr val="1b1a1a"/>
                </a:solidFill>
                <a:latin typeface="Muli Bold Bold"/>
              </a:rPr>
              <a:t>¡MUCHAS GRACIAS POR SU ATENCIÓN!</a:t>
            </a:r>
            <a:endParaRPr b="0" lang="es-ES" sz="3600" spc="-1" strike="noStrike">
              <a:latin typeface="Arial"/>
            </a:endParaRPr>
          </a:p>
        </p:txBody>
      </p:sp>
      <p:sp>
        <p:nvSpPr>
          <p:cNvPr id="246" name="CustomShape 6"/>
          <p:cNvSpPr/>
          <p:nvPr/>
        </p:nvSpPr>
        <p:spPr>
          <a:xfrm>
            <a:off x="0" y="1028880"/>
            <a:ext cx="4246920" cy="780480"/>
          </a:xfrm>
          <a:prstGeom prst="rect">
            <a:avLst/>
          </a:pr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CustomShape 7"/>
          <p:cNvSpPr/>
          <p:nvPr/>
        </p:nvSpPr>
        <p:spPr>
          <a:xfrm>
            <a:off x="914400" y="1211760"/>
            <a:ext cx="3037320" cy="41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ts val="3300"/>
              </a:lnSpc>
            </a:pPr>
            <a:r>
              <a:rPr b="0" lang="es-ES" sz="3000" spc="-1" strike="noStrike">
                <a:solidFill>
                  <a:srgbClr val="1b1a1a"/>
                </a:solidFill>
                <a:latin typeface="Muli Bold"/>
              </a:rPr>
              <a:t>FAKE NEWS</a:t>
            </a:r>
            <a:endParaRPr b="0" lang="es-ES" sz="3000" spc="-1" strike="noStrike">
              <a:latin typeface="Arial"/>
            </a:endParaRPr>
          </a:p>
        </p:txBody>
      </p:sp>
      <p:pic>
        <p:nvPicPr>
          <p:cNvPr id="248" name="Picture 15" descr=""/>
          <p:cNvPicPr/>
          <p:nvPr/>
        </p:nvPicPr>
        <p:blipFill>
          <a:blip r:embed="rId3"/>
          <a:stretch/>
        </p:blipFill>
        <p:spPr>
          <a:xfrm>
            <a:off x="14624640" y="5547600"/>
            <a:ext cx="2909520" cy="3048120"/>
          </a:xfrm>
          <a:prstGeom prst="rect">
            <a:avLst/>
          </a:prstGeom>
          <a:ln>
            <a:noFill/>
          </a:ln>
        </p:spPr>
      </p:pic>
      <p:sp>
        <p:nvSpPr>
          <p:cNvPr id="249" name="CustomShape 8"/>
          <p:cNvSpPr/>
          <p:nvPr/>
        </p:nvSpPr>
        <p:spPr>
          <a:xfrm>
            <a:off x="897840" y="7899840"/>
            <a:ext cx="536616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3359"/>
              </a:lnSpc>
            </a:pP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Ayuntamiento Mairena del Aljarafe</a:t>
            </a:r>
            <a:endParaRPr b="1" lang="es-ES" sz="2400" spc="-1" strike="noStrike">
              <a:latin typeface="Arial"/>
            </a:endParaRPr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a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ustomShape 1"/>
          <p:cNvSpPr/>
          <p:nvPr/>
        </p:nvSpPr>
        <p:spPr>
          <a:xfrm>
            <a:off x="16572960" y="8988840"/>
            <a:ext cx="686160" cy="269280"/>
          </a:xfrm>
          <a:custGeom>
            <a:avLst/>
            <a:gdLst/>
            <a:ahLst/>
            <a:rect l="l" t="t" r="r" b="b"/>
            <a:pathLst>
              <a:path w="1105903" h="434340">
                <a:moveTo>
                  <a:pt x="1088123" y="187960"/>
                </a:moveTo>
                <a:lnTo>
                  <a:pt x="826503" y="11430"/>
                </a:lnTo>
                <a:cubicBezTo>
                  <a:pt x="808723" y="0"/>
                  <a:pt x="785863" y="3810"/>
                  <a:pt x="773163" y="21590"/>
                </a:cubicBezTo>
                <a:cubicBezTo>
                  <a:pt x="761733" y="39370"/>
                  <a:pt x="765543" y="62230"/>
                  <a:pt x="783323" y="74930"/>
                </a:cubicBezTo>
                <a:lnTo>
                  <a:pt x="942073" y="181610"/>
                </a:lnTo>
                <a:lnTo>
                  <a:pt x="0" y="181610"/>
                </a:lnTo>
                <a:lnTo>
                  <a:pt x="0" y="257810"/>
                </a:lnTo>
                <a:lnTo>
                  <a:pt x="942073" y="257810"/>
                </a:lnTo>
                <a:lnTo>
                  <a:pt x="783323" y="364490"/>
                </a:lnTo>
                <a:cubicBezTo>
                  <a:pt x="765543" y="375920"/>
                  <a:pt x="761733" y="400050"/>
                  <a:pt x="773163" y="417830"/>
                </a:cubicBezTo>
                <a:cubicBezTo>
                  <a:pt x="780783" y="429260"/>
                  <a:pt x="792213" y="434340"/>
                  <a:pt x="804913" y="434340"/>
                </a:cubicBezTo>
                <a:cubicBezTo>
                  <a:pt x="812533" y="434340"/>
                  <a:pt x="820153" y="431800"/>
                  <a:pt x="826503" y="427990"/>
                </a:cubicBezTo>
                <a:lnTo>
                  <a:pt x="1089393" y="251460"/>
                </a:lnTo>
                <a:cubicBezTo>
                  <a:pt x="1099553" y="243840"/>
                  <a:pt x="1105903" y="232410"/>
                  <a:pt x="1105903" y="219710"/>
                </a:cubicBezTo>
                <a:cubicBezTo>
                  <a:pt x="1105903" y="207010"/>
                  <a:pt x="1099553" y="195580"/>
                  <a:pt x="1088123" y="18796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" name="CustomShape 2"/>
          <p:cNvSpPr/>
          <p:nvPr/>
        </p:nvSpPr>
        <p:spPr>
          <a:xfrm>
            <a:off x="0" y="1046880"/>
            <a:ext cx="4246920" cy="780480"/>
          </a:xfrm>
          <a:prstGeom prst="rect">
            <a:avLst/>
          </a:pr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" name="CustomShape 3"/>
          <p:cNvSpPr/>
          <p:nvPr/>
        </p:nvSpPr>
        <p:spPr>
          <a:xfrm>
            <a:off x="914400" y="1230120"/>
            <a:ext cx="3037320" cy="41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ts val="3300"/>
              </a:lnSpc>
            </a:pPr>
            <a:r>
              <a:rPr b="0" lang="es-ES" sz="3000" spc="-1" strike="noStrike">
                <a:solidFill>
                  <a:srgbClr val="1b1a1a"/>
                </a:solidFill>
                <a:latin typeface="Muli Bold"/>
              </a:rPr>
              <a:t>FAKE NEWS</a:t>
            </a:r>
            <a:endParaRPr b="0" lang="es-ES" sz="3000" spc="-1" strike="noStrike">
              <a:latin typeface="Arial"/>
            </a:endParaRPr>
          </a:p>
        </p:txBody>
      </p:sp>
      <p:pic>
        <p:nvPicPr>
          <p:cNvPr id="54" name="Picture 8" descr=""/>
          <p:cNvPicPr/>
          <p:nvPr/>
        </p:nvPicPr>
        <p:blipFill>
          <a:blip r:embed="rId1"/>
          <a:srcRect l="0" t="3212" r="0" b="3212"/>
          <a:stretch/>
        </p:blipFill>
        <p:spPr>
          <a:xfrm>
            <a:off x="16158600" y="437040"/>
            <a:ext cx="1514520" cy="999720"/>
          </a:xfrm>
          <a:prstGeom prst="rect">
            <a:avLst/>
          </a:prstGeom>
          <a:ln>
            <a:noFill/>
          </a:ln>
        </p:spPr>
      </p:pic>
      <p:sp>
        <p:nvSpPr>
          <p:cNvPr id="55" name="CustomShape 4"/>
          <p:cNvSpPr/>
          <p:nvPr/>
        </p:nvSpPr>
        <p:spPr>
          <a:xfrm>
            <a:off x="16493760" y="673920"/>
            <a:ext cx="844200" cy="52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4136"/>
              </a:lnSpc>
            </a:pPr>
            <a:r>
              <a:rPr b="0" lang="es-ES" sz="3759" spc="-1" strike="noStrike">
                <a:solidFill>
                  <a:srgbClr val="cced00"/>
                </a:solidFill>
                <a:latin typeface="Muli Bold"/>
              </a:rPr>
              <a:t>FN</a:t>
            </a:r>
            <a:endParaRPr b="0" lang="es-ES" sz="3759" spc="-1" strike="noStrike">
              <a:latin typeface="Arial"/>
            </a:endParaRPr>
          </a:p>
        </p:txBody>
      </p:sp>
      <p:sp>
        <p:nvSpPr>
          <p:cNvPr id="56" name="CustomShape 5"/>
          <p:cNvSpPr/>
          <p:nvPr/>
        </p:nvSpPr>
        <p:spPr>
          <a:xfrm>
            <a:off x="8541720" y="5176800"/>
            <a:ext cx="9545760" cy="11160"/>
          </a:xfrm>
          <a:prstGeom prst="rect">
            <a:avLst/>
          </a:pr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7" name="CustomShape 6"/>
          <p:cNvSpPr/>
          <p:nvPr/>
        </p:nvSpPr>
        <p:spPr>
          <a:xfrm>
            <a:off x="8541720" y="3394440"/>
            <a:ext cx="9545760" cy="119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9386"/>
              </a:lnSpc>
            </a:pPr>
            <a:r>
              <a:rPr b="0" lang="es-ES" sz="8540" spc="-1" strike="noStrike">
                <a:solidFill>
                  <a:srgbClr val="ffffff"/>
                </a:solidFill>
                <a:latin typeface="Muli Black Bold"/>
              </a:rPr>
              <a:t>Definición</a:t>
            </a:r>
            <a:endParaRPr b="0" lang="es-ES" sz="8540" spc="-1" strike="noStrike">
              <a:latin typeface="Arial"/>
            </a:endParaRPr>
          </a:p>
        </p:txBody>
      </p:sp>
      <p:sp>
        <p:nvSpPr>
          <p:cNvPr id="58" name="CustomShape 7"/>
          <p:cNvSpPr/>
          <p:nvPr/>
        </p:nvSpPr>
        <p:spPr>
          <a:xfrm>
            <a:off x="8541720" y="5692320"/>
            <a:ext cx="9545760" cy="185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ts val="3657"/>
              </a:lnSpc>
            </a:pPr>
            <a:r>
              <a:rPr b="0" lang="es-ES" sz="2439" spc="-1" strike="noStrike">
                <a:solidFill>
                  <a:srgbClr val="ffffff"/>
                </a:solidFill>
                <a:latin typeface="Muli Regular"/>
              </a:rPr>
              <a:t>"Aquellas informaciones que buscan persuadir, distorsionar y provocar una reacción (la mayoría de las veces, negativa o falsamente positiva) en el lector, con la intención de que se crea dicha información como objeto de manipulación"</a:t>
            </a:r>
            <a:endParaRPr b="0" lang="es-ES" sz="2439" spc="-1" strike="noStrike">
              <a:latin typeface="Arial"/>
            </a:endParaRPr>
          </a:p>
        </p:txBody>
      </p:sp>
      <p:pic>
        <p:nvPicPr>
          <p:cNvPr id="59" name="Picture 14" descr=""/>
          <p:cNvPicPr/>
          <p:nvPr/>
        </p:nvPicPr>
        <p:blipFill>
          <a:blip r:embed="rId2"/>
          <a:stretch/>
        </p:blipFill>
        <p:spPr>
          <a:xfrm>
            <a:off x="610200" y="2088720"/>
            <a:ext cx="7710480" cy="7710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a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"/>
          <p:cNvSpPr/>
          <p:nvPr/>
        </p:nvSpPr>
        <p:spPr>
          <a:xfrm>
            <a:off x="16572960" y="8988840"/>
            <a:ext cx="686160" cy="269280"/>
          </a:xfrm>
          <a:custGeom>
            <a:avLst/>
            <a:gdLst/>
            <a:ahLst/>
            <a:rect l="l" t="t" r="r" b="b"/>
            <a:pathLst>
              <a:path w="1105903" h="434340">
                <a:moveTo>
                  <a:pt x="1088123" y="187960"/>
                </a:moveTo>
                <a:lnTo>
                  <a:pt x="826503" y="11430"/>
                </a:lnTo>
                <a:cubicBezTo>
                  <a:pt x="808723" y="0"/>
                  <a:pt x="785863" y="3810"/>
                  <a:pt x="773163" y="21590"/>
                </a:cubicBezTo>
                <a:cubicBezTo>
                  <a:pt x="761733" y="39370"/>
                  <a:pt x="765543" y="62230"/>
                  <a:pt x="783323" y="74930"/>
                </a:cubicBezTo>
                <a:lnTo>
                  <a:pt x="942073" y="181610"/>
                </a:lnTo>
                <a:lnTo>
                  <a:pt x="0" y="181610"/>
                </a:lnTo>
                <a:lnTo>
                  <a:pt x="0" y="257810"/>
                </a:lnTo>
                <a:lnTo>
                  <a:pt x="942073" y="257810"/>
                </a:lnTo>
                <a:lnTo>
                  <a:pt x="783323" y="364490"/>
                </a:lnTo>
                <a:cubicBezTo>
                  <a:pt x="765543" y="375920"/>
                  <a:pt x="761733" y="400050"/>
                  <a:pt x="773163" y="417830"/>
                </a:cubicBezTo>
                <a:cubicBezTo>
                  <a:pt x="780783" y="429260"/>
                  <a:pt x="792213" y="434340"/>
                  <a:pt x="804913" y="434340"/>
                </a:cubicBezTo>
                <a:cubicBezTo>
                  <a:pt x="812533" y="434340"/>
                  <a:pt x="820153" y="431800"/>
                  <a:pt x="826503" y="427990"/>
                </a:cubicBezTo>
                <a:lnTo>
                  <a:pt x="1089393" y="251460"/>
                </a:lnTo>
                <a:cubicBezTo>
                  <a:pt x="1099553" y="243840"/>
                  <a:pt x="1105903" y="232410"/>
                  <a:pt x="1105903" y="219710"/>
                </a:cubicBezTo>
                <a:cubicBezTo>
                  <a:pt x="1105903" y="207010"/>
                  <a:pt x="1099553" y="195580"/>
                  <a:pt x="1088123" y="18796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1" name="CustomShape 2"/>
          <p:cNvSpPr/>
          <p:nvPr/>
        </p:nvSpPr>
        <p:spPr>
          <a:xfrm>
            <a:off x="0" y="1046880"/>
            <a:ext cx="4246920" cy="780480"/>
          </a:xfrm>
          <a:prstGeom prst="rect">
            <a:avLst/>
          </a:pr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" name="CustomShape 3"/>
          <p:cNvSpPr/>
          <p:nvPr/>
        </p:nvSpPr>
        <p:spPr>
          <a:xfrm>
            <a:off x="914400" y="1230120"/>
            <a:ext cx="3037320" cy="41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ts val="3300"/>
              </a:lnSpc>
            </a:pPr>
            <a:r>
              <a:rPr b="0" lang="es-ES" sz="3000" spc="-1" strike="noStrike">
                <a:solidFill>
                  <a:srgbClr val="1b1a1a"/>
                </a:solidFill>
                <a:latin typeface="Muli Bold"/>
              </a:rPr>
              <a:t>FAKE NEWS</a:t>
            </a:r>
            <a:endParaRPr b="0" lang="es-ES" sz="3000" spc="-1" strike="noStrike">
              <a:latin typeface="Arial"/>
            </a:endParaRPr>
          </a:p>
        </p:txBody>
      </p:sp>
      <p:pic>
        <p:nvPicPr>
          <p:cNvPr id="63" name="Picture 8" descr=""/>
          <p:cNvPicPr/>
          <p:nvPr/>
        </p:nvPicPr>
        <p:blipFill>
          <a:blip r:embed="rId1"/>
          <a:srcRect l="0" t="3212" r="0" b="3212"/>
          <a:stretch/>
        </p:blipFill>
        <p:spPr>
          <a:xfrm>
            <a:off x="16043040" y="546840"/>
            <a:ext cx="1459440" cy="963360"/>
          </a:xfrm>
          <a:prstGeom prst="rect">
            <a:avLst/>
          </a:prstGeom>
          <a:ln>
            <a:noFill/>
          </a:ln>
        </p:spPr>
      </p:pic>
      <p:sp>
        <p:nvSpPr>
          <p:cNvPr id="64" name="CustomShape 4"/>
          <p:cNvSpPr/>
          <p:nvPr/>
        </p:nvSpPr>
        <p:spPr>
          <a:xfrm>
            <a:off x="16365960" y="789840"/>
            <a:ext cx="813600" cy="50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3986"/>
              </a:lnSpc>
            </a:pPr>
            <a:r>
              <a:rPr b="0" lang="es-ES" sz="3629" spc="-1" strike="noStrike">
                <a:solidFill>
                  <a:srgbClr val="cced00"/>
                </a:solidFill>
                <a:latin typeface="Muli Bold"/>
              </a:rPr>
              <a:t>FN</a:t>
            </a:r>
            <a:endParaRPr b="0" lang="es-ES" sz="3629" spc="-1" strike="noStrike">
              <a:latin typeface="Arial"/>
            </a:endParaRPr>
          </a:p>
        </p:txBody>
      </p:sp>
      <p:pic>
        <p:nvPicPr>
          <p:cNvPr id="65" name="Picture 10" descr=""/>
          <p:cNvPicPr/>
          <p:nvPr/>
        </p:nvPicPr>
        <p:blipFill>
          <a:blip r:embed="rId2"/>
          <a:stretch/>
        </p:blipFill>
        <p:spPr>
          <a:xfrm>
            <a:off x="612000" y="2665800"/>
            <a:ext cx="6743880" cy="6743880"/>
          </a:xfrm>
          <a:prstGeom prst="rect">
            <a:avLst/>
          </a:prstGeom>
          <a:ln>
            <a:noFill/>
          </a:ln>
        </p:spPr>
      </p:pic>
      <p:sp>
        <p:nvSpPr>
          <p:cNvPr id="66" name="CustomShape 5"/>
          <p:cNvSpPr/>
          <p:nvPr/>
        </p:nvSpPr>
        <p:spPr>
          <a:xfrm rot="5400000">
            <a:off x="11279520" y="3237480"/>
            <a:ext cx="1614960" cy="471240"/>
          </a:xfrm>
          <a:custGeom>
            <a:avLst/>
            <a:gdLst/>
            <a:ahLst/>
            <a:rect l="l" t="t" r="r" b="b"/>
            <a:pathLst>
              <a:path w="6350000" h="1854200">
                <a:moveTo>
                  <a:pt x="6249670" y="739140"/>
                </a:moveTo>
                <a:lnTo>
                  <a:pt x="5328920" y="49530"/>
                </a:lnTo>
                <a:cubicBezTo>
                  <a:pt x="5284470" y="16510"/>
                  <a:pt x="5236210" y="0"/>
                  <a:pt x="5186680" y="0"/>
                </a:cubicBezTo>
                <a:cubicBezTo>
                  <a:pt x="5081270" y="0"/>
                  <a:pt x="5003800" y="81280"/>
                  <a:pt x="5003800" y="194310"/>
                </a:cubicBezTo>
                <a:lnTo>
                  <a:pt x="5003800" y="605790"/>
                </a:lnTo>
                <a:lnTo>
                  <a:pt x="313690" y="605790"/>
                </a:lnTo>
                <a:cubicBezTo>
                  <a:pt x="139700" y="609600"/>
                  <a:pt x="0" y="751840"/>
                  <a:pt x="0" y="927100"/>
                </a:cubicBezTo>
                <a:cubicBezTo>
                  <a:pt x="0" y="1102360"/>
                  <a:pt x="139700" y="1244600"/>
                  <a:pt x="313690" y="1248410"/>
                </a:cubicBezTo>
                <a:lnTo>
                  <a:pt x="5003800" y="1248410"/>
                </a:lnTo>
                <a:lnTo>
                  <a:pt x="5003800" y="1659890"/>
                </a:lnTo>
                <a:cubicBezTo>
                  <a:pt x="5003800" y="1772920"/>
                  <a:pt x="5081270" y="1854200"/>
                  <a:pt x="5186680" y="1854200"/>
                </a:cubicBezTo>
                <a:cubicBezTo>
                  <a:pt x="5236210" y="1854200"/>
                  <a:pt x="5284470" y="1836420"/>
                  <a:pt x="5328920" y="1803400"/>
                </a:cubicBezTo>
                <a:lnTo>
                  <a:pt x="6249670" y="1115060"/>
                </a:lnTo>
                <a:cubicBezTo>
                  <a:pt x="6313170" y="1066800"/>
                  <a:pt x="6350000" y="998220"/>
                  <a:pt x="6350000" y="927100"/>
                </a:cubicBezTo>
                <a:cubicBezTo>
                  <a:pt x="6350000" y="854710"/>
                  <a:pt x="6313170" y="787400"/>
                  <a:pt x="6249670" y="739140"/>
                </a:cubicBezTo>
                <a:close/>
              </a:path>
            </a:pathLst>
          </a:custGeom>
          <a:solidFill>
            <a:srgbClr val="55a4a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" name="CustomShape 6"/>
          <p:cNvSpPr/>
          <p:nvPr/>
        </p:nvSpPr>
        <p:spPr>
          <a:xfrm rot="5400000">
            <a:off x="11377080" y="6556320"/>
            <a:ext cx="1464120" cy="427320"/>
          </a:xfrm>
          <a:custGeom>
            <a:avLst/>
            <a:gdLst/>
            <a:ahLst/>
            <a:rect l="l" t="t" r="r" b="b"/>
            <a:pathLst>
              <a:path w="6350000" h="1854200">
                <a:moveTo>
                  <a:pt x="6249670" y="739140"/>
                </a:moveTo>
                <a:lnTo>
                  <a:pt x="5328920" y="49530"/>
                </a:lnTo>
                <a:cubicBezTo>
                  <a:pt x="5284470" y="16510"/>
                  <a:pt x="5236210" y="0"/>
                  <a:pt x="5186680" y="0"/>
                </a:cubicBezTo>
                <a:cubicBezTo>
                  <a:pt x="5081270" y="0"/>
                  <a:pt x="5003800" y="81280"/>
                  <a:pt x="5003800" y="194310"/>
                </a:cubicBezTo>
                <a:lnTo>
                  <a:pt x="5003800" y="605790"/>
                </a:lnTo>
                <a:lnTo>
                  <a:pt x="313690" y="605790"/>
                </a:lnTo>
                <a:cubicBezTo>
                  <a:pt x="139700" y="609600"/>
                  <a:pt x="0" y="751840"/>
                  <a:pt x="0" y="927100"/>
                </a:cubicBezTo>
                <a:cubicBezTo>
                  <a:pt x="0" y="1102360"/>
                  <a:pt x="139700" y="1244600"/>
                  <a:pt x="313690" y="1248410"/>
                </a:cubicBezTo>
                <a:lnTo>
                  <a:pt x="5003800" y="1248410"/>
                </a:lnTo>
                <a:lnTo>
                  <a:pt x="5003800" y="1659890"/>
                </a:lnTo>
                <a:cubicBezTo>
                  <a:pt x="5003800" y="1772920"/>
                  <a:pt x="5081270" y="1854200"/>
                  <a:pt x="5186680" y="1854200"/>
                </a:cubicBezTo>
                <a:cubicBezTo>
                  <a:pt x="5236210" y="1854200"/>
                  <a:pt x="5284470" y="1836420"/>
                  <a:pt x="5328920" y="1803400"/>
                </a:cubicBezTo>
                <a:lnTo>
                  <a:pt x="6249670" y="1115060"/>
                </a:lnTo>
                <a:cubicBezTo>
                  <a:pt x="6313170" y="1066800"/>
                  <a:pt x="6350000" y="998220"/>
                  <a:pt x="6350000" y="927100"/>
                </a:cubicBezTo>
                <a:cubicBezTo>
                  <a:pt x="6350000" y="854710"/>
                  <a:pt x="6313170" y="787400"/>
                  <a:pt x="6249670" y="739140"/>
                </a:cubicBezTo>
                <a:close/>
              </a:path>
            </a:pathLst>
          </a:custGeom>
          <a:solidFill>
            <a:srgbClr val="55a4a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" name="CustomShape 7"/>
          <p:cNvSpPr/>
          <p:nvPr/>
        </p:nvSpPr>
        <p:spPr>
          <a:xfrm>
            <a:off x="10426320" y="1760760"/>
            <a:ext cx="3698640" cy="63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5040"/>
              </a:lnSpc>
            </a:pPr>
            <a:r>
              <a:rPr b="0" lang="es-ES" sz="3600" spc="-1" strike="noStrike">
                <a:solidFill>
                  <a:srgbClr val="ffffff"/>
                </a:solidFill>
                <a:latin typeface="Open Sans Extra Bold"/>
              </a:rPr>
              <a:t>OBJETIVO FINAL</a:t>
            </a:r>
            <a:endParaRPr b="0" lang="es-ES" sz="3600" spc="-1" strike="noStrike">
              <a:latin typeface="Arial"/>
            </a:endParaRPr>
          </a:p>
        </p:txBody>
      </p:sp>
      <p:sp>
        <p:nvSpPr>
          <p:cNvPr id="69" name="CustomShape 8"/>
          <p:cNvSpPr/>
          <p:nvPr/>
        </p:nvSpPr>
        <p:spPr>
          <a:xfrm>
            <a:off x="9327240" y="4652280"/>
            <a:ext cx="6715080" cy="9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7279"/>
              </a:lnSpc>
            </a:pPr>
            <a:r>
              <a:rPr b="0" lang="es-ES" sz="5200" spc="-1" strike="noStrike">
                <a:solidFill>
                  <a:srgbClr val="cced00"/>
                </a:solidFill>
                <a:latin typeface="Open Sans"/>
              </a:rPr>
              <a:t>LA DESINFORMACIÓN</a:t>
            </a:r>
            <a:endParaRPr b="0" lang="es-ES" sz="5200" spc="-1" strike="noStrike">
              <a:latin typeface="Arial"/>
            </a:endParaRPr>
          </a:p>
        </p:txBody>
      </p:sp>
      <p:sp>
        <p:nvSpPr>
          <p:cNvPr id="70" name="CustomShape 9"/>
          <p:cNvSpPr/>
          <p:nvPr/>
        </p:nvSpPr>
        <p:spPr>
          <a:xfrm>
            <a:off x="9183240" y="7783200"/>
            <a:ext cx="7042680" cy="127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5040"/>
              </a:lnSpc>
            </a:pPr>
            <a:r>
              <a:rPr b="0" lang="es-ES" sz="3600" spc="-1" strike="noStrike">
                <a:solidFill>
                  <a:srgbClr val="cced00"/>
                </a:solidFill>
                <a:latin typeface="Open Sans"/>
              </a:rPr>
              <a:t>MANIPULACIÓN DE LA REALIDAD</a:t>
            </a:r>
            <a:endParaRPr b="0" lang="es-ES" sz="3600" spc="-1" strike="noStrike"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CustomShape 1"/>
          <p:cNvSpPr/>
          <p:nvPr/>
        </p:nvSpPr>
        <p:spPr>
          <a:xfrm>
            <a:off x="0" y="0"/>
            <a:ext cx="12961080" cy="10286640"/>
          </a:xfrm>
          <a:prstGeom prst="rect">
            <a:avLst/>
          </a:pr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2" name="Picture 4" descr=""/>
          <p:cNvPicPr/>
          <p:nvPr/>
        </p:nvPicPr>
        <p:blipFill>
          <a:blip r:embed="rId1"/>
          <a:srcRect l="0" t="3212" r="0" b="3212"/>
          <a:stretch/>
        </p:blipFill>
        <p:spPr>
          <a:xfrm>
            <a:off x="16572960" y="296640"/>
            <a:ext cx="1108440" cy="731520"/>
          </a:xfrm>
          <a:prstGeom prst="rect">
            <a:avLst/>
          </a:prstGeom>
          <a:ln>
            <a:noFill/>
          </a:ln>
        </p:spPr>
      </p:pic>
      <p:sp>
        <p:nvSpPr>
          <p:cNvPr id="73" name="CustomShape 2"/>
          <p:cNvSpPr/>
          <p:nvPr/>
        </p:nvSpPr>
        <p:spPr>
          <a:xfrm>
            <a:off x="16818120" y="468360"/>
            <a:ext cx="617760" cy="38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3027"/>
              </a:lnSpc>
            </a:pPr>
            <a:r>
              <a:rPr b="0" lang="es-ES" sz="2750" spc="-1" strike="noStrike">
                <a:solidFill>
                  <a:srgbClr val="cced00"/>
                </a:solidFill>
                <a:latin typeface="Muli Bold"/>
              </a:rPr>
              <a:t>FN</a:t>
            </a:r>
            <a:endParaRPr b="0" lang="es-ES" sz="2750" spc="-1" strike="noStrike">
              <a:latin typeface="Arial"/>
            </a:endParaRPr>
          </a:p>
        </p:txBody>
      </p:sp>
      <p:sp>
        <p:nvSpPr>
          <p:cNvPr id="74" name="CustomShape 3"/>
          <p:cNvSpPr/>
          <p:nvPr/>
        </p:nvSpPr>
        <p:spPr>
          <a:xfrm>
            <a:off x="1332000" y="4589640"/>
            <a:ext cx="8526240" cy="11880"/>
          </a:xfrm>
          <a:prstGeom prst="rect">
            <a:avLst/>
          </a:prstGeom>
          <a:solidFill>
            <a:srgbClr val="1b1a1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5" name="CustomShape 4"/>
          <p:cNvSpPr/>
          <p:nvPr/>
        </p:nvSpPr>
        <p:spPr>
          <a:xfrm>
            <a:off x="1332000" y="1191600"/>
            <a:ext cx="8526240" cy="12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ts val="9944"/>
              </a:lnSpc>
            </a:pPr>
            <a:r>
              <a:rPr b="0" lang="es-ES" sz="9040" spc="-1" strike="noStrike">
                <a:solidFill>
                  <a:srgbClr val="1b1a1a"/>
                </a:solidFill>
                <a:latin typeface="Muli Black Bold"/>
              </a:rPr>
              <a:t>En España</a:t>
            </a:r>
            <a:endParaRPr b="0" lang="es-ES" sz="9040" spc="-1" strike="noStrike">
              <a:latin typeface="Arial"/>
            </a:endParaRPr>
          </a:p>
        </p:txBody>
      </p:sp>
      <p:sp>
        <p:nvSpPr>
          <p:cNvPr id="76" name="CustomShape 5"/>
          <p:cNvSpPr/>
          <p:nvPr/>
        </p:nvSpPr>
        <p:spPr>
          <a:xfrm>
            <a:off x="1332000" y="5010840"/>
            <a:ext cx="8526240" cy="68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r">
              <a:lnSpc>
                <a:spcPts val="5400"/>
              </a:lnSpc>
            </a:pPr>
            <a:r>
              <a:rPr b="0" lang="es-ES" sz="3600" spc="-1" strike="noStrike">
                <a:solidFill>
                  <a:srgbClr val="1b1a1a"/>
                </a:solidFill>
                <a:latin typeface="Muli Regular Bold"/>
              </a:rPr>
              <a:t>Colectivo más vulnerable </a:t>
            </a:r>
            <a:endParaRPr b="0" lang="es-ES" sz="3600" spc="-1" strike="noStrike">
              <a:latin typeface="Arial"/>
            </a:endParaRPr>
          </a:p>
        </p:txBody>
      </p:sp>
      <p:sp>
        <p:nvSpPr>
          <p:cNvPr id="77" name="CustomShape 6"/>
          <p:cNvSpPr/>
          <p:nvPr/>
        </p:nvSpPr>
        <p:spPr>
          <a:xfrm>
            <a:off x="1332000" y="2998800"/>
            <a:ext cx="8526240" cy="108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ts val="4260"/>
              </a:lnSpc>
            </a:pPr>
            <a:r>
              <a:rPr b="0" lang="es-ES" sz="3879" spc="-1" strike="noStrike">
                <a:solidFill>
                  <a:srgbClr val="1b1a1a"/>
                </a:solidFill>
                <a:latin typeface="Muli Bold"/>
              </a:rPr>
              <a:t>86% de las personas les cuesta reconocer una Fake News*</a:t>
            </a:r>
            <a:endParaRPr b="0" lang="es-ES" sz="3879" spc="-1" strike="noStrike">
              <a:latin typeface="Arial"/>
            </a:endParaRPr>
          </a:p>
        </p:txBody>
      </p:sp>
      <p:sp>
        <p:nvSpPr>
          <p:cNvPr id="78" name="CustomShape 7"/>
          <p:cNvSpPr/>
          <p:nvPr/>
        </p:nvSpPr>
        <p:spPr>
          <a:xfrm>
            <a:off x="17136000" y="9432000"/>
            <a:ext cx="686160" cy="269280"/>
          </a:xfrm>
          <a:custGeom>
            <a:avLst/>
            <a:gdLst/>
            <a:ahLst/>
            <a:rect l="l" t="t" r="r" b="b"/>
            <a:pathLst>
              <a:path w="1105903" h="434340">
                <a:moveTo>
                  <a:pt x="1088123" y="187960"/>
                </a:moveTo>
                <a:lnTo>
                  <a:pt x="826503" y="11430"/>
                </a:lnTo>
                <a:cubicBezTo>
                  <a:pt x="808723" y="0"/>
                  <a:pt x="785863" y="3810"/>
                  <a:pt x="773163" y="21590"/>
                </a:cubicBezTo>
                <a:cubicBezTo>
                  <a:pt x="761733" y="39370"/>
                  <a:pt x="765543" y="62230"/>
                  <a:pt x="783323" y="74930"/>
                </a:cubicBezTo>
                <a:lnTo>
                  <a:pt x="942073" y="181610"/>
                </a:lnTo>
                <a:lnTo>
                  <a:pt x="0" y="181610"/>
                </a:lnTo>
                <a:lnTo>
                  <a:pt x="0" y="257810"/>
                </a:lnTo>
                <a:lnTo>
                  <a:pt x="942073" y="257810"/>
                </a:lnTo>
                <a:lnTo>
                  <a:pt x="783323" y="364490"/>
                </a:lnTo>
                <a:cubicBezTo>
                  <a:pt x="765543" y="375920"/>
                  <a:pt x="761733" y="400050"/>
                  <a:pt x="773163" y="417830"/>
                </a:cubicBezTo>
                <a:cubicBezTo>
                  <a:pt x="780783" y="429260"/>
                  <a:pt x="792213" y="434340"/>
                  <a:pt x="804913" y="434340"/>
                </a:cubicBezTo>
                <a:cubicBezTo>
                  <a:pt x="812533" y="434340"/>
                  <a:pt x="820153" y="431800"/>
                  <a:pt x="826503" y="427990"/>
                </a:cubicBezTo>
                <a:lnTo>
                  <a:pt x="1089393" y="251460"/>
                </a:lnTo>
                <a:cubicBezTo>
                  <a:pt x="1099553" y="243840"/>
                  <a:pt x="1105903" y="232410"/>
                  <a:pt x="1105903" y="219710"/>
                </a:cubicBezTo>
                <a:cubicBezTo>
                  <a:pt x="1105903" y="207010"/>
                  <a:pt x="1099553" y="195580"/>
                  <a:pt x="1088123" y="187960"/>
                </a:cubicBezTo>
                <a:close/>
              </a:path>
            </a:pathLst>
          </a:custGeom>
          <a:solidFill>
            <a:srgbClr val="1b1a1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9" name="Picture 13" descr=""/>
          <p:cNvPicPr/>
          <p:nvPr/>
        </p:nvPicPr>
        <p:blipFill>
          <a:blip r:embed="rId2"/>
          <a:stretch/>
        </p:blipFill>
        <p:spPr>
          <a:xfrm>
            <a:off x="11819880" y="1577520"/>
            <a:ext cx="5438880" cy="3603240"/>
          </a:xfrm>
          <a:prstGeom prst="rect">
            <a:avLst/>
          </a:prstGeom>
          <a:ln>
            <a:noFill/>
          </a:ln>
        </p:spPr>
      </p:pic>
      <p:pic>
        <p:nvPicPr>
          <p:cNvPr id="80" name="Picture 14" descr=""/>
          <p:cNvPicPr/>
          <p:nvPr/>
        </p:nvPicPr>
        <p:blipFill>
          <a:blip r:embed="rId3"/>
          <a:stretch/>
        </p:blipFill>
        <p:spPr>
          <a:xfrm>
            <a:off x="11880000" y="5589000"/>
            <a:ext cx="5438880" cy="3627000"/>
          </a:xfrm>
          <a:prstGeom prst="rect">
            <a:avLst/>
          </a:prstGeom>
          <a:ln>
            <a:noFill/>
          </a:ln>
        </p:spPr>
      </p:pic>
      <p:pic>
        <p:nvPicPr>
          <p:cNvPr id="81" name="Picture 15" descr=""/>
          <p:cNvPicPr/>
          <p:nvPr/>
        </p:nvPicPr>
        <p:blipFill>
          <a:blip r:embed="rId4"/>
          <a:stretch/>
        </p:blipFill>
        <p:spPr>
          <a:xfrm>
            <a:off x="1332000" y="5143680"/>
            <a:ext cx="2593080" cy="1914120"/>
          </a:xfrm>
          <a:prstGeom prst="rect">
            <a:avLst/>
          </a:prstGeom>
          <a:ln>
            <a:noFill/>
          </a:ln>
        </p:spPr>
      </p:pic>
      <p:pic>
        <p:nvPicPr>
          <p:cNvPr id="82" name="Picture 16" descr=""/>
          <p:cNvPicPr/>
          <p:nvPr/>
        </p:nvPicPr>
        <p:blipFill>
          <a:blip r:embed="rId5"/>
          <a:stretch/>
        </p:blipFill>
        <p:spPr>
          <a:xfrm>
            <a:off x="7487640" y="5913000"/>
            <a:ext cx="2864880" cy="4114440"/>
          </a:xfrm>
          <a:prstGeom prst="rect">
            <a:avLst/>
          </a:prstGeom>
          <a:ln>
            <a:noFill/>
          </a:ln>
        </p:spPr>
      </p:pic>
      <p:pic>
        <p:nvPicPr>
          <p:cNvPr id="83" name="Picture 17" descr=""/>
          <p:cNvPicPr/>
          <p:nvPr/>
        </p:nvPicPr>
        <p:blipFill>
          <a:blip r:embed="rId6"/>
          <a:stretch/>
        </p:blipFill>
        <p:spPr>
          <a:xfrm>
            <a:off x="690120" y="7970400"/>
            <a:ext cx="2423160" cy="1854720"/>
          </a:xfrm>
          <a:prstGeom prst="rect">
            <a:avLst/>
          </a:prstGeom>
          <a:ln>
            <a:noFill/>
          </a:ln>
        </p:spPr>
      </p:pic>
      <p:sp>
        <p:nvSpPr>
          <p:cNvPr id="84" name="CustomShape 8"/>
          <p:cNvSpPr/>
          <p:nvPr/>
        </p:nvSpPr>
        <p:spPr>
          <a:xfrm>
            <a:off x="834480" y="6962760"/>
            <a:ext cx="6181200" cy="9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7279"/>
              </a:lnSpc>
            </a:pPr>
            <a:r>
              <a:rPr b="0" lang="es-ES" sz="5200" spc="-1" strike="noStrike">
                <a:solidFill>
                  <a:srgbClr val="000000"/>
                </a:solidFill>
                <a:latin typeface="Open Sans"/>
              </a:rPr>
              <a:t>Mayores de 55 años</a:t>
            </a:r>
            <a:endParaRPr b="0" lang="es-ES" sz="5200" spc="-1" strike="noStrike">
              <a:latin typeface="Arial"/>
            </a:endParaRPr>
          </a:p>
        </p:txBody>
      </p:sp>
      <p:sp>
        <p:nvSpPr>
          <p:cNvPr id="85" name="CustomShape 9"/>
          <p:cNvSpPr/>
          <p:nvPr/>
        </p:nvSpPr>
        <p:spPr>
          <a:xfrm>
            <a:off x="3554280" y="8277480"/>
            <a:ext cx="2423160" cy="15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12600"/>
              </a:lnSpc>
            </a:pPr>
            <a:r>
              <a:rPr b="0" lang="es-ES" sz="9000" spc="-1" strike="noStrike">
                <a:solidFill>
                  <a:srgbClr val="000000"/>
                </a:solidFill>
                <a:latin typeface="Open Sans Extra Bold"/>
              </a:rPr>
              <a:t>92%</a:t>
            </a:r>
            <a:endParaRPr b="0" lang="es-ES" sz="9000" spc="-1" strike="noStrike">
              <a:latin typeface="Arial"/>
            </a:endParaRPr>
          </a:p>
        </p:txBody>
      </p:sp>
      <p:sp>
        <p:nvSpPr>
          <p:cNvPr id="86" name="CustomShape 10"/>
          <p:cNvSpPr/>
          <p:nvPr/>
        </p:nvSpPr>
        <p:spPr>
          <a:xfrm>
            <a:off x="9291600" y="9864000"/>
            <a:ext cx="8420400" cy="33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2642"/>
              </a:lnSpc>
            </a:pPr>
            <a:r>
              <a:rPr b="0" lang="es-ES" sz="1889" spc="-1" strike="noStrike">
                <a:solidFill>
                  <a:srgbClr val="000000"/>
                </a:solidFill>
                <a:latin typeface="Open Sans"/>
              </a:rPr>
              <a:t>*Estudio realizado por la Universidad Complutense de Madrid</a:t>
            </a:r>
            <a:endParaRPr b="0" lang="es-ES" sz="1889" spc="-1" strike="noStrike"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a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16572960" y="8988840"/>
            <a:ext cx="686160" cy="269280"/>
          </a:xfrm>
          <a:custGeom>
            <a:avLst/>
            <a:gdLst/>
            <a:ahLst/>
            <a:rect l="l" t="t" r="r" b="b"/>
            <a:pathLst>
              <a:path w="1105903" h="434340">
                <a:moveTo>
                  <a:pt x="1088123" y="187960"/>
                </a:moveTo>
                <a:lnTo>
                  <a:pt x="826503" y="11430"/>
                </a:lnTo>
                <a:cubicBezTo>
                  <a:pt x="808723" y="0"/>
                  <a:pt x="785863" y="3810"/>
                  <a:pt x="773163" y="21590"/>
                </a:cubicBezTo>
                <a:cubicBezTo>
                  <a:pt x="761733" y="39370"/>
                  <a:pt x="765543" y="62230"/>
                  <a:pt x="783323" y="74930"/>
                </a:cubicBezTo>
                <a:lnTo>
                  <a:pt x="942073" y="181610"/>
                </a:lnTo>
                <a:lnTo>
                  <a:pt x="0" y="181610"/>
                </a:lnTo>
                <a:lnTo>
                  <a:pt x="0" y="257810"/>
                </a:lnTo>
                <a:lnTo>
                  <a:pt x="942073" y="257810"/>
                </a:lnTo>
                <a:lnTo>
                  <a:pt x="783323" y="364490"/>
                </a:lnTo>
                <a:cubicBezTo>
                  <a:pt x="765543" y="375920"/>
                  <a:pt x="761733" y="400050"/>
                  <a:pt x="773163" y="417830"/>
                </a:cubicBezTo>
                <a:cubicBezTo>
                  <a:pt x="780783" y="429260"/>
                  <a:pt x="792213" y="434340"/>
                  <a:pt x="804913" y="434340"/>
                </a:cubicBezTo>
                <a:cubicBezTo>
                  <a:pt x="812533" y="434340"/>
                  <a:pt x="820153" y="431800"/>
                  <a:pt x="826503" y="427990"/>
                </a:cubicBezTo>
                <a:lnTo>
                  <a:pt x="1089393" y="251460"/>
                </a:lnTo>
                <a:cubicBezTo>
                  <a:pt x="1099553" y="243840"/>
                  <a:pt x="1105903" y="232410"/>
                  <a:pt x="1105903" y="219710"/>
                </a:cubicBezTo>
                <a:cubicBezTo>
                  <a:pt x="1105903" y="207010"/>
                  <a:pt x="1099553" y="195580"/>
                  <a:pt x="1088123" y="18796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8" name="Picture 5" descr=""/>
          <p:cNvPicPr/>
          <p:nvPr/>
        </p:nvPicPr>
        <p:blipFill>
          <a:blip r:embed="rId1"/>
          <a:srcRect l="0" t="3212" r="0" b="3212"/>
          <a:stretch/>
        </p:blipFill>
        <p:spPr>
          <a:xfrm>
            <a:off x="16444440" y="505080"/>
            <a:ext cx="1371600" cy="905400"/>
          </a:xfrm>
          <a:prstGeom prst="rect">
            <a:avLst/>
          </a:prstGeom>
          <a:ln>
            <a:noFill/>
          </a:ln>
        </p:spPr>
      </p:pic>
      <p:sp>
        <p:nvSpPr>
          <p:cNvPr id="89" name="CustomShape 2"/>
          <p:cNvSpPr/>
          <p:nvPr/>
        </p:nvSpPr>
        <p:spPr>
          <a:xfrm>
            <a:off x="16747920" y="728640"/>
            <a:ext cx="764640" cy="47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3747"/>
              </a:lnSpc>
            </a:pPr>
            <a:r>
              <a:rPr b="0" lang="es-ES" sz="3409" spc="-1" strike="noStrike">
                <a:solidFill>
                  <a:srgbClr val="cced00"/>
                </a:solidFill>
                <a:latin typeface="Muli Bold"/>
              </a:rPr>
              <a:t>FN</a:t>
            </a:r>
            <a:endParaRPr b="0" lang="es-ES" sz="3409" spc="-1" strike="noStrike">
              <a:latin typeface="Arial"/>
            </a:endParaRPr>
          </a:p>
        </p:txBody>
      </p:sp>
      <p:sp>
        <p:nvSpPr>
          <p:cNvPr id="90" name="CustomShape 3"/>
          <p:cNvSpPr/>
          <p:nvPr/>
        </p:nvSpPr>
        <p:spPr>
          <a:xfrm>
            <a:off x="1226160" y="1987560"/>
            <a:ext cx="3141720" cy="3155760"/>
          </a:xfrm>
          <a:custGeom>
            <a:avLst/>
            <a:gdLst/>
            <a:ahLst/>
            <a:rect l="l" t="t" r="r" b="b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1" name="CustomShape 4"/>
          <p:cNvSpPr/>
          <p:nvPr/>
        </p:nvSpPr>
        <p:spPr>
          <a:xfrm>
            <a:off x="478440" y="740160"/>
            <a:ext cx="16620840" cy="67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5281"/>
              </a:lnSpc>
            </a:pPr>
            <a:r>
              <a:rPr b="0" lang="es-ES" sz="4800" spc="-1" strike="noStrike">
                <a:solidFill>
                  <a:srgbClr val="ffffff"/>
                </a:solidFill>
                <a:latin typeface="Muli Black Bold"/>
              </a:rPr>
              <a:t>MOTIVOS DE LA APARICIÓN DE FAKE NEWS</a:t>
            </a:r>
            <a:endParaRPr b="0" lang="es-ES" sz="4800" spc="-1" strike="noStrike">
              <a:latin typeface="Arial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14335560" y="5835960"/>
            <a:ext cx="3141720" cy="3155760"/>
          </a:xfrm>
          <a:custGeom>
            <a:avLst/>
            <a:gdLst/>
            <a:ahLst/>
            <a:rect l="l" t="t" r="r" b="b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3" name="CustomShape 6"/>
          <p:cNvSpPr/>
          <p:nvPr/>
        </p:nvSpPr>
        <p:spPr>
          <a:xfrm>
            <a:off x="9959400" y="5969160"/>
            <a:ext cx="3141720" cy="3155760"/>
          </a:xfrm>
          <a:custGeom>
            <a:avLst/>
            <a:gdLst/>
            <a:ahLst/>
            <a:rect l="l" t="t" r="r" b="b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" name="CustomShape 7"/>
          <p:cNvSpPr/>
          <p:nvPr/>
        </p:nvSpPr>
        <p:spPr>
          <a:xfrm>
            <a:off x="5640120" y="5969160"/>
            <a:ext cx="3141720" cy="3155760"/>
          </a:xfrm>
          <a:custGeom>
            <a:avLst/>
            <a:gdLst/>
            <a:ahLst/>
            <a:rect l="l" t="t" r="r" b="b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5" name="CustomShape 8"/>
          <p:cNvSpPr/>
          <p:nvPr/>
        </p:nvSpPr>
        <p:spPr>
          <a:xfrm>
            <a:off x="1226160" y="5969160"/>
            <a:ext cx="3141720" cy="3155760"/>
          </a:xfrm>
          <a:custGeom>
            <a:avLst/>
            <a:gdLst/>
            <a:ahLst/>
            <a:rect l="l" t="t" r="r" b="b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" name="CustomShape 9"/>
          <p:cNvSpPr/>
          <p:nvPr/>
        </p:nvSpPr>
        <p:spPr>
          <a:xfrm>
            <a:off x="5440680" y="1987560"/>
            <a:ext cx="3141720" cy="3155760"/>
          </a:xfrm>
          <a:custGeom>
            <a:avLst/>
            <a:gdLst/>
            <a:ahLst/>
            <a:rect l="l" t="t" r="r" b="b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7" name="CustomShape 10"/>
          <p:cNvSpPr/>
          <p:nvPr/>
        </p:nvSpPr>
        <p:spPr>
          <a:xfrm>
            <a:off x="9959400" y="1987560"/>
            <a:ext cx="3141720" cy="3155760"/>
          </a:xfrm>
          <a:custGeom>
            <a:avLst/>
            <a:gdLst/>
            <a:ahLst/>
            <a:rect l="l" t="t" r="r" b="b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8" name="CustomShape 11"/>
          <p:cNvSpPr/>
          <p:nvPr/>
        </p:nvSpPr>
        <p:spPr>
          <a:xfrm>
            <a:off x="14110200" y="1987560"/>
            <a:ext cx="3141720" cy="3155760"/>
          </a:xfrm>
          <a:custGeom>
            <a:avLst/>
            <a:gdLst/>
            <a:ahLst/>
            <a:rect l="l" t="t" r="r" b="b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9" name="CustomShape 12"/>
          <p:cNvSpPr/>
          <p:nvPr/>
        </p:nvSpPr>
        <p:spPr>
          <a:xfrm>
            <a:off x="1648440" y="2978280"/>
            <a:ext cx="229752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4496"/>
              </a:lnSpc>
            </a:pPr>
            <a:r>
              <a:rPr b="0" lang="es-ES" sz="3209" spc="-1" strike="noStrike">
                <a:solidFill>
                  <a:srgbClr val="000000"/>
                </a:solidFill>
                <a:latin typeface="Open Sans Bold"/>
              </a:rPr>
              <a:t>Periodismo</a:t>
            </a:r>
            <a:endParaRPr b="0" lang="es-ES" sz="3209" spc="-1" strike="noStrike">
              <a:latin typeface="Arial"/>
            </a:endParaRPr>
          </a:p>
          <a:p>
            <a:pPr algn="ctr">
              <a:lnSpc>
                <a:spcPts val="4496"/>
              </a:lnSpc>
            </a:pPr>
            <a:r>
              <a:rPr b="0" lang="es-ES" sz="3209" spc="-1" strike="noStrike">
                <a:solidFill>
                  <a:srgbClr val="000000"/>
                </a:solidFill>
                <a:latin typeface="Open Sans Bold"/>
              </a:rPr>
              <a:t>deficiente</a:t>
            </a:r>
            <a:endParaRPr b="0" lang="es-ES" sz="3209" spc="-1" strike="noStrike">
              <a:latin typeface="Arial"/>
            </a:endParaRPr>
          </a:p>
        </p:txBody>
      </p:sp>
      <p:sp>
        <p:nvSpPr>
          <p:cNvPr id="100" name="CustomShape 13"/>
          <p:cNvSpPr/>
          <p:nvPr/>
        </p:nvSpPr>
        <p:spPr>
          <a:xfrm>
            <a:off x="6226920" y="2978280"/>
            <a:ext cx="156888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4496"/>
              </a:lnSpc>
            </a:pPr>
            <a:r>
              <a:rPr b="0" lang="es-ES" sz="3209" spc="-1" strike="noStrike">
                <a:solidFill>
                  <a:srgbClr val="000000"/>
                </a:solidFill>
                <a:latin typeface="Open Sans Bold"/>
              </a:rPr>
              <a:t>Parodia</a:t>
            </a:r>
            <a:endParaRPr b="0" lang="es-ES" sz="3209" spc="-1" strike="noStrike">
              <a:latin typeface="Arial"/>
            </a:endParaRPr>
          </a:p>
          <a:p>
            <a:pPr algn="ctr">
              <a:lnSpc>
                <a:spcPts val="4496"/>
              </a:lnSpc>
            </a:pPr>
            <a:r>
              <a:rPr b="0" lang="es-ES" sz="3209" spc="-1" strike="noStrike">
                <a:solidFill>
                  <a:srgbClr val="000000"/>
                </a:solidFill>
                <a:latin typeface="Open Sans Bold"/>
              </a:rPr>
              <a:t>o burla</a:t>
            </a:r>
            <a:endParaRPr b="0" lang="es-ES" sz="3209" spc="-1" strike="noStrike">
              <a:latin typeface="Arial"/>
            </a:endParaRPr>
          </a:p>
        </p:txBody>
      </p:sp>
      <p:sp>
        <p:nvSpPr>
          <p:cNvPr id="101" name="CustomShape 14"/>
          <p:cNvSpPr/>
          <p:nvPr/>
        </p:nvSpPr>
        <p:spPr>
          <a:xfrm>
            <a:off x="10285560" y="3263760"/>
            <a:ext cx="2489040" cy="57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4496"/>
              </a:lnSpc>
            </a:pPr>
            <a:r>
              <a:rPr b="0" lang="es-ES" sz="3209" spc="-1" strike="noStrike">
                <a:solidFill>
                  <a:srgbClr val="000000"/>
                </a:solidFill>
                <a:latin typeface="Open Sans Bold"/>
              </a:rPr>
              <a:t>Provocación</a:t>
            </a:r>
            <a:endParaRPr b="0" lang="es-ES" sz="3209" spc="-1" strike="noStrike">
              <a:latin typeface="Arial"/>
            </a:endParaRPr>
          </a:p>
        </p:txBody>
      </p:sp>
      <p:sp>
        <p:nvSpPr>
          <p:cNvPr id="102" name="CustomShape 15"/>
          <p:cNvSpPr/>
          <p:nvPr/>
        </p:nvSpPr>
        <p:spPr>
          <a:xfrm>
            <a:off x="14675400" y="2978280"/>
            <a:ext cx="206388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4496"/>
              </a:lnSpc>
            </a:pPr>
            <a:r>
              <a:rPr b="0" lang="es-ES" sz="3209" spc="-1" strike="noStrike">
                <a:solidFill>
                  <a:srgbClr val="000000"/>
                </a:solidFill>
                <a:latin typeface="Open Sans Bold"/>
              </a:rPr>
              <a:t>Pasión</a:t>
            </a:r>
            <a:endParaRPr b="0" lang="es-ES" sz="3209" spc="-1" strike="noStrike">
              <a:latin typeface="Arial"/>
            </a:endParaRPr>
          </a:p>
          <a:p>
            <a:pPr algn="ctr">
              <a:lnSpc>
                <a:spcPts val="4496"/>
              </a:lnSpc>
            </a:pPr>
            <a:r>
              <a:rPr b="0" lang="es-ES" sz="3209" spc="-1" strike="noStrike">
                <a:solidFill>
                  <a:srgbClr val="000000"/>
                </a:solidFill>
                <a:latin typeface="Open Sans Bold"/>
              </a:rPr>
              <a:t>ideológica</a:t>
            </a:r>
            <a:endParaRPr b="0" lang="es-ES" sz="3209" spc="-1" strike="noStrike">
              <a:latin typeface="Arial"/>
            </a:endParaRPr>
          </a:p>
        </p:txBody>
      </p:sp>
      <p:sp>
        <p:nvSpPr>
          <p:cNvPr id="103" name="CustomShape 16"/>
          <p:cNvSpPr/>
          <p:nvPr/>
        </p:nvSpPr>
        <p:spPr>
          <a:xfrm>
            <a:off x="14682600" y="6959880"/>
            <a:ext cx="2447280" cy="57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4496"/>
              </a:lnSpc>
            </a:pPr>
            <a:r>
              <a:rPr b="0" lang="es-ES" sz="3209" spc="-1" strike="noStrike">
                <a:solidFill>
                  <a:srgbClr val="000000"/>
                </a:solidFill>
                <a:latin typeface="Open Sans Bold"/>
              </a:rPr>
              <a:t>Propaganda</a:t>
            </a:r>
            <a:endParaRPr b="0" lang="es-ES" sz="3209" spc="-1" strike="noStrike">
              <a:latin typeface="Arial"/>
            </a:endParaRPr>
          </a:p>
        </p:txBody>
      </p:sp>
      <p:sp>
        <p:nvSpPr>
          <p:cNvPr id="104" name="CustomShape 17"/>
          <p:cNvSpPr/>
          <p:nvPr/>
        </p:nvSpPr>
        <p:spPr>
          <a:xfrm>
            <a:off x="10604520" y="6959880"/>
            <a:ext cx="204300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4496"/>
              </a:lnSpc>
            </a:pPr>
            <a:r>
              <a:rPr b="0" lang="es-ES" sz="3209" spc="-1" strike="noStrike">
                <a:solidFill>
                  <a:srgbClr val="000000"/>
                </a:solidFill>
                <a:latin typeface="Open Sans Bold"/>
              </a:rPr>
              <a:t>Influencia</a:t>
            </a:r>
            <a:endParaRPr b="0" lang="es-ES" sz="3209" spc="-1" strike="noStrike">
              <a:latin typeface="Arial"/>
            </a:endParaRPr>
          </a:p>
          <a:p>
            <a:pPr algn="ctr">
              <a:lnSpc>
                <a:spcPts val="4496"/>
              </a:lnSpc>
            </a:pPr>
            <a:r>
              <a:rPr b="0" lang="es-ES" sz="3209" spc="-1" strike="noStrike">
                <a:solidFill>
                  <a:srgbClr val="000000"/>
                </a:solidFill>
                <a:latin typeface="Open Sans Bold"/>
              </a:rPr>
              <a:t>política</a:t>
            </a:r>
            <a:endParaRPr b="0" lang="es-ES" sz="3209" spc="-1" strike="noStrike">
              <a:latin typeface="Arial"/>
            </a:endParaRPr>
          </a:p>
        </p:txBody>
      </p:sp>
      <p:sp>
        <p:nvSpPr>
          <p:cNvPr id="105" name="CustomShape 18"/>
          <p:cNvSpPr/>
          <p:nvPr/>
        </p:nvSpPr>
        <p:spPr>
          <a:xfrm>
            <a:off x="1718640" y="7245360"/>
            <a:ext cx="2227320" cy="57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4496"/>
              </a:lnSpc>
            </a:pPr>
            <a:r>
              <a:rPr b="0" lang="es-ES" sz="3209" spc="-1" strike="noStrike">
                <a:solidFill>
                  <a:srgbClr val="000000"/>
                </a:solidFill>
                <a:latin typeface="Open Sans Bold"/>
              </a:rPr>
              <a:t>Partidismo</a:t>
            </a:r>
            <a:endParaRPr b="0" lang="es-ES" sz="3209" spc="-1" strike="noStrike">
              <a:latin typeface="Arial"/>
            </a:endParaRPr>
          </a:p>
        </p:txBody>
      </p:sp>
      <p:sp>
        <p:nvSpPr>
          <p:cNvPr id="106" name="CustomShape 19"/>
          <p:cNvSpPr/>
          <p:nvPr/>
        </p:nvSpPr>
        <p:spPr>
          <a:xfrm>
            <a:off x="6314400" y="6959880"/>
            <a:ext cx="1792800" cy="148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3906"/>
              </a:lnSpc>
            </a:pPr>
            <a:r>
              <a:rPr b="0" lang="es-ES" sz="2789" spc="-1" strike="noStrike">
                <a:solidFill>
                  <a:srgbClr val="000000"/>
                </a:solidFill>
                <a:latin typeface="Open Sans Bold"/>
              </a:rPr>
              <a:t>Provecho</a:t>
            </a:r>
            <a:endParaRPr b="0" lang="es-ES" sz="2789" spc="-1" strike="noStrike">
              <a:latin typeface="Arial"/>
            </a:endParaRPr>
          </a:p>
          <a:p>
            <a:pPr algn="ctr">
              <a:lnSpc>
                <a:spcPts val="3906"/>
              </a:lnSpc>
            </a:pPr>
            <a:r>
              <a:rPr b="0" lang="es-ES" sz="2789" spc="-1" strike="noStrike">
                <a:solidFill>
                  <a:srgbClr val="000000"/>
                </a:solidFill>
                <a:latin typeface="Open Sans Bold"/>
              </a:rPr>
              <a:t>(cualquier</a:t>
            </a:r>
            <a:endParaRPr b="0" lang="es-ES" sz="2789" spc="-1" strike="noStrike">
              <a:latin typeface="Arial"/>
            </a:endParaRPr>
          </a:p>
          <a:p>
            <a:pPr algn="ctr">
              <a:lnSpc>
                <a:spcPts val="3906"/>
              </a:lnSpc>
            </a:pPr>
            <a:r>
              <a:rPr b="0" lang="es-ES" sz="2789" spc="-1" strike="noStrike">
                <a:solidFill>
                  <a:srgbClr val="000000"/>
                </a:solidFill>
                <a:latin typeface="Open Sans Bold"/>
              </a:rPr>
              <a:t>motivo)</a:t>
            </a:r>
            <a:endParaRPr b="0" lang="es-ES" sz="2789" spc="-1" strike="noStrike"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1312920" y="1379520"/>
            <a:ext cx="16358760" cy="978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7699"/>
              </a:lnSpc>
            </a:pPr>
            <a:r>
              <a:rPr b="0" lang="es-ES" sz="7000" spc="-1" strike="noStrike">
                <a:solidFill>
                  <a:srgbClr val="1b1a1a"/>
                </a:solidFill>
                <a:latin typeface="Muli Black Bold"/>
              </a:rPr>
              <a:t>Precedentes históricos</a:t>
            </a:r>
            <a:endParaRPr b="0" lang="es-ES" sz="7000" spc="-1" strike="noStrike">
              <a:latin typeface="Arial"/>
            </a:endParaRPr>
          </a:p>
        </p:txBody>
      </p:sp>
      <p:pic>
        <p:nvPicPr>
          <p:cNvPr id="108" name="Picture 4" descr=""/>
          <p:cNvPicPr/>
          <p:nvPr/>
        </p:nvPicPr>
        <p:blipFill>
          <a:blip r:embed="rId1"/>
          <a:srcRect l="0" t="3212" r="0" b="3212"/>
          <a:stretch/>
        </p:blipFill>
        <p:spPr>
          <a:xfrm>
            <a:off x="16137000" y="514440"/>
            <a:ext cx="1557720" cy="1028520"/>
          </a:xfrm>
          <a:prstGeom prst="rect">
            <a:avLst/>
          </a:prstGeom>
          <a:ln>
            <a:noFill/>
          </a:ln>
        </p:spPr>
      </p:pic>
      <p:sp>
        <p:nvSpPr>
          <p:cNvPr id="109" name="CustomShape 2"/>
          <p:cNvSpPr/>
          <p:nvPr/>
        </p:nvSpPr>
        <p:spPr>
          <a:xfrm>
            <a:off x="16481880" y="757080"/>
            <a:ext cx="868320" cy="54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4255"/>
              </a:lnSpc>
            </a:pPr>
            <a:r>
              <a:rPr b="0" lang="es-ES" sz="3870" spc="-1" strike="noStrike">
                <a:solidFill>
                  <a:srgbClr val="cced00"/>
                </a:solidFill>
                <a:latin typeface="Muli Bold"/>
              </a:rPr>
              <a:t>FN</a:t>
            </a:r>
            <a:endParaRPr b="0" lang="es-ES" sz="3870" spc="-1" strike="noStrike">
              <a:latin typeface="Arial"/>
            </a:endParaRPr>
          </a:p>
        </p:txBody>
      </p:sp>
      <p:sp>
        <p:nvSpPr>
          <p:cNvPr id="110" name="CustomShape 3"/>
          <p:cNvSpPr/>
          <p:nvPr/>
        </p:nvSpPr>
        <p:spPr>
          <a:xfrm>
            <a:off x="16916040" y="9412200"/>
            <a:ext cx="686160" cy="269280"/>
          </a:xfrm>
          <a:custGeom>
            <a:avLst/>
            <a:gdLst/>
            <a:ahLst/>
            <a:rect l="l" t="t" r="r" b="b"/>
            <a:pathLst>
              <a:path w="1105903" h="434340">
                <a:moveTo>
                  <a:pt x="1088123" y="187960"/>
                </a:moveTo>
                <a:lnTo>
                  <a:pt x="826503" y="11430"/>
                </a:lnTo>
                <a:cubicBezTo>
                  <a:pt x="808723" y="0"/>
                  <a:pt x="785863" y="3810"/>
                  <a:pt x="773163" y="21590"/>
                </a:cubicBezTo>
                <a:cubicBezTo>
                  <a:pt x="761733" y="39370"/>
                  <a:pt x="765543" y="62230"/>
                  <a:pt x="783323" y="74930"/>
                </a:cubicBezTo>
                <a:lnTo>
                  <a:pt x="942073" y="181610"/>
                </a:lnTo>
                <a:lnTo>
                  <a:pt x="0" y="181610"/>
                </a:lnTo>
                <a:lnTo>
                  <a:pt x="0" y="257810"/>
                </a:lnTo>
                <a:lnTo>
                  <a:pt x="942073" y="257810"/>
                </a:lnTo>
                <a:lnTo>
                  <a:pt x="783323" y="364490"/>
                </a:lnTo>
                <a:cubicBezTo>
                  <a:pt x="765543" y="375920"/>
                  <a:pt x="761733" y="400050"/>
                  <a:pt x="773163" y="417830"/>
                </a:cubicBezTo>
                <a:cubicBezTo>
                  <a:pt x="780783" y="429260"/>
                  <a:pt x="792213" y="434340"/>
                  <a:pt x="804913" y="434340"/>
                </a:cubicBezTo>
                <a:cubicBezTo>
                  <a:pt x="812533" y="434340"/>
                  <a:pt x="820153" y="431800"/>
                  <a:pt x="826503" y="427990"/>
                </a:cubicBezTo>
                <a:lnTo>
                  <a:pt x="1089393" y="251460"/>
                </a:lnTo>
                <a:cubicBezTo>
                  <a:pt x="1099553" y="243840"/>
                  <a:pt x="1105903" y="232410"/>
                  <a:pt x="1105903" y="219710"/>
                </a:cubicBezTo>
                <a:cubicBezTo>
                  <a:pt x="1105903" y="207010"/>
                  <a:pt x="1099553" y="195580"/>
                  <a:pt x="1088123" y="187960"/>
                </a:cubicBezTo>
                <a:close/>
              </a:path>
            </a:pathLst>
          </a:custGeom>
          <a:solidFill>
            <a:srgbClr val="1b1a1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1" name="CustomShape 4"/>
          <p:cNvSpPr/>
          <p:nvPr/>
        </p:nvSpPr>
        <p:spPr>
          <a:xfrm>
            <a:off x="1312920" y="5143680"/>
            <a:ext cx="6472080" cy="983880"/>
          </a:xfrm>
          <a:prstGeom prst="rect">
            <a:avLst/>
          </a:pr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2" name="CustomShape 5"/>
          <p:cNvSpPr/>
          <p:nvPr/>
        </p:nvSpPr>
        <p:spPr>
          <a:xfrm>
            <a:off x="1566720" y="5420880"/>
            <a:ext cx="5964120" cy="44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ts val="3467"/>
              </a:lnSpc>
            </a:pPr>
            <a:r>
              <a:rPr b="0" lang="es-ES" sz="3150" spc="-1" strike="noStrike">
                <a:solidFill>
                  <a:srgbClr val="1b1a1a"/>
                </a:solidFill>
                <a:latin typeface="Muli Regular Bold"/>
              </a:rPr>
              <a:t>Edad Media</a:t>
            </a:r>
            <a:endParaRPr b="0" lang="es-ES" sz="3150" spc="-1" strike="noStrike">
              <a:latin typeface="Arial"/>
            </a:endParaRPr>
          </a:p>
        </p:txBody>
      </p:sp>
      <p:sp>
        <p:nvSpPr>
          <p:cNvPr id="113" name="CustomShape 6"/>
          <p:cNvSpPr/>
          <p:nvPr/>
        </p:nvSpPr>
        <p:spPr>
          <a:xfrm>
            <a:off x="1312920" y="6409800"/>
            <a:ext cx="6472080" cy="86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ts val="3404"/>
              </a:lnSpc>
            </a:pPr>
            <a:r>
              <a:rPr b="0" lang="es-ES" sz="2270" spc="-1" strike="noStrike">
                <a:solidFill>
                  <a:srgbClr val="1b1a1a"/>
                </a:solidFill>
                <a:latin typeface="Muli Regular"/>
              </a:rPr>
              <a:t>Libelos de Sangre en 1475 </a:t>
            </a:r>
            <a:endParaRPr b="0" lang="es-ES" sz="2270" spc="-1" strike="noStrike">
              <a:latin typeface="Arial"/>
            </a:endParaRPr>
          </a:p>
          <a:p>
            <a:pPr>
              <a:lnSpc>
                <a:spcPts val="3404"/>
              </a:lnSpc>
            </a:pPr>
            <a:r>
              <a:rPr b="0" lang="es-ES" sz="2270" spc="-1" strike="noStrike">
                <a:solidFill>
                  <a:srgbClr val="1b1a1a"/>
                </a:solidFill>
                <a:latin typeface="Muli Regular"/>
              </a:rPr>
              <a:t>Descubrimiento de América en 1492</a:t>
            </a:r>
            <a:endParaRPr b="0" lang="es-ES" sz="2270" spc="-1" strike="noStrike">
              <a:latin typeface="Arial"/>
            </a:endParaRPr>
          </a:p>
        </p:txBody>
      </p:sp>
      <p:sp>
        <p:nvSpPr>
          <p:cNvPr id="114" name="CustomShape 7"/>
          <p:cNvSpPr/>
          <p:nvPr/>
        </p:nvSpPr>
        <p:spPr>
          <a:xfrm>
            <a:off x="1312920" y="2927520"/>
            <a:ext cx="6472080" cy="983880"/>
          </a:xfrm>
          <a:prstGeom prst="rect">
            <a:avLst/>
          </a:pr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5" name="CustomShape 8"/>
          <p:cNvSpPr/>
          <p:nvPr/>
        </p:nvSpPr>
        <p:spPr>
          <a:xfrm>
            <a:off x="1566720" y="3204720"/>
            <a:ext cx="5964120" cy="44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ts val="3467"/>
              </a:lnSpc>
            </a:pPr>
            <a:r>
              <a:rPr b="0" lang="es-ES" sz="3150" spc="-1" strike="noStrike">
                <a:solidFill>
                  <a:srgbClr val="1b1a1a"/>
                </a:solidFill>
                <a:latin typeface="Muli Regular Bold"/>
              </a:rPr>
              <a:t>Antigua Roma</a:t>
            </a:r>
            <a:endParaRPr b="0" lang="es-ES" sz="3150" spc="-1" strike="noStrike">
              <a:latin typeface="Arial"/>
            </a:endParaRPr>
          </a:p>
        </p:txBody>
      </p:sp>
      <p:sp>
        <p:nvSpPr>
          <p:cNvPr id="116" name="CustomShape 9"/>
          <p:cNvSpPr/>
          <p:nvPr/>
        </p:nvSpPr>
        <p:spPr>
          <a:xfrm>
            <a:off x="1312920" y="4193640"/>
            <a:ext cx="6472080" cy="43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ts val="3404"/>
              </a:lnSpc>
            </a:pPr>
            <a:r>
              <a:rPr b="0" lang="es-ES" sz="2270" spc="-1" strike="noStrike">
                <a:solidFill>
                  <a:srgbClr val="1b1a1a"/>
                </a:solidFill>
                <a:latin typeface="Muli Regular"/>
              </a:rPr>
              <a:t>Gran Incendio de Roma (64 d.C.)</a:t>
            </a:r>
            <a:endParaRPr b="0" lang="es-ES" sz="2270" spc="-1" strike="noStrike">
              <a:latin typeface="Arial"/>
            </a:endParaRPr>
          </a:p>
        </p:txBody>
      </p:sp>
      <p:sp>
        <p:nvSpPr>
          <p:cNvPr id="117" name="CustomShape 10"/>
          <p:cNvSpPr/>
          <p:nvPr/>
        </p:nvSpPr>
        <p:spPr>
          <a:xfrm>
            <a:off x="1312920" y="7585560"/>
            <a:ext cx="6472080" cy="983880"/>
          </a:xfrm>
          <a:prstGeom prst="rect">
            <a:avLst/>
          </a:pr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8" name="CustomShape 11"/>
          <p:cNvSpPr/>
          <p:nvPr/>
        </p:nvSpPr>
        <p:spPr>
          <a:xfrm>
            <a:off x="1566720" y="7863120"/>
            <a:ext cx="5964120" cy="44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ts val="3467"/>
              </a:lnSpc>
            </a:pPr>
            <a:r>
              <a:rPr b="0" lang="es-ES" sz="3150" spc="-1" strike="noStrike">
                <a:solidFill>
                  <a:srgbClr val="1b1a1a"/>
                </a:solidFill>
                <a:latin typeface="Muli Regular Bold"/>
              </a:rPr>
              <a:t>Siglo XIX</a:t>
            </a:r>
            <a:endParaRPr b="0" lang="es-ES" sz="3150" spc="-1" strike="noStrike">
              <a:latin typeface="Arial"/>
            </a:endParaRPr>
          </a:p>
        </p:txBody>
      </p:sp>
      <p:sp>
        <p:nvSpPr>
          <p:cNvPr id="119" name="CustomShape 12"/>
          <p:cNvSpPr/>
          <p:nvPr/>
        </p:nvSpPr>
        <p:spPr>
          <a:xfrm>
            <a:off x="1312920" y="8851680"/>
            <a:ext cx="6472080" cy="86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ts val="3404"/>
              </a:lnSpc>
            </a:pPr>
            <a:r>
              <a:rPr b="0" lang="es-ES" sz="2270" spc="-1" strike="noStrike">
                <a:solidFill>
                  <a:srgbClr val="1b1a1a"/>
                </a:solidFill>
                <a:latin typeface="Muli Regular"/>
              </a:rPr>
              <a:t>Gran Engaño de la Luna en la década de 1890</a:t>
            </a:r>
            <a:endParaRPr b="0" lang="es-ES" sz="2270" spc="-1" strike="noStrike">
              <a:latin typeface="Arial"/>
            </a:endParaRPr>
          </a:p>
          <a:p>
            <a:pPr>
              <a:lnSpc>
                <a:spcPts val="3404"/>
              </a:lnSpc>
            </a:pPr>
            <a:r>
              <a:rPr b="0" lang="es-ES" sz="2270" spc="-1" strike="noStrike">
                <a:solidFill>
                  <a:srgbClr val="1b1a1a"/>
                </a:solidFill>
                <a:latin typeface="Muli Regular"/>
              </a:rPr>
              <a:t>Periódico: </a:t>
            </a:r>
            <a:r>
              <a:rPr b="0" lang="es-ES" sz="2270" spc="-1" strike="noStrike">
                <a:solidFill>
                  <a:srgbClr val="1b1a1a"/>
                </a:solidFill>
                <a:latin typeface="Muli Regular Italics"/>
              </a:rPr>
              <a:t>The New York Sun</a:t>
            </a:r>
            <a:endParaRPr b="0" lang="es-ES" sz="2270" spc="-1" strike="noStrike">
              <a:latin typeface="Arial"/>
            </a:endParaRPr>
          </a:p>
        </p:txBody>
      </p:sp>
      <p:sp>
        <p:nvSpPr>
          <p:cNvPr id="120" name="CustomShape 13"/>
          <p:cNvSpPr/>
          <p:nvPr/>
        </p:nvSpPr>
        <p:spPr>
          <a:xfrm>
            <a:off x="9459000" y="2927520"/>
            <a:ext cx="6472080" cy="983880"/>
          </a:xfrm>
          <a:prstGeom prst="rect">
            <a:avLst/>
          </a:pr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CustomShape 14"/>
          <p:cNvSpPr/>
          <p:nvPr/>
        </p:nvSpPr>
        <p:spPr>
          <a:xfrm>
            <a:off x="9713160" y="3204720"/>
            <a:ext cx="5964120" cy="44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ts val="3467"/>
              </a:lnSpc>
            </a:pPr>
            <a:r>
              <a:rPr b="0" lang="es-ES" sz="3150" spc="-1" strike="noStrike">
                <a:solidFill>
                  <a:srgbClr val="1b1a1a"/>
                </a:solidFill>
                <a:latin typeface="Muli Regular Bold"/>
              </a:rPr>
              <a:t>Siglo XX</a:t>
            </a:r>
            <a:endParaRPr b="0" lang="es-ES" sz="3150" spc="-1" strike="noStrike">
              <a:latin typeface="Arial"/>
            </a:endParaRPr>
          </a:p>
        </p:txBody>
      </p:sp>
      <p:sp>
        <p:nvSpPr>
          <p:cNvPr id="122" name="CustomShape 15"/>
          <p:cNvSpPr/>
          <p:nvPr/>
        </p:nvSpPr>
        <p:spPr>
          <a:xfrm>
            <a:off x="9459000" y="4193640"/>
            <a:ext cx="6472080" cy="12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ts val="3404"/>
              </a:lnSpc>
            </a:pPr>
            <a:r>
              <a:rPr b="0" lang="es-ES" sz="2270" spc="-1" strike="noStrike">
                <a:solidFill>
                  <a:srgbClr val="1b1a1a"/>
                </a:solidFill>
                <a:latin typeface="Muli Regular"/>
              </a:rPr>
              <a:t>Amarillismo y sensacionalismo (</a:t>
            </a:r>
            <a:r>
              <a:rPr b="0" lang="es-ES" sz="2270" spc="-1" strike="noStrike">
                <a:solidFill>
                  <a:srgbClr val="1b1a1a"/>
                </a:solidFill>
                <a:latin typeface="Muli Regular Italics"/>
              </a:rPr>
              <a:t>New York World y New York Journal</a:t>
            </a:r>
            <a:r>
              <a:rPr b="0" lang="es-ES" sz="2270" spc="-1" strike="noStrike">
                <a:solidFill>
                  <a:srgbClr val="1b1a1a"/>
                </a:solidFill>
                <a:latin typeface="Muli Regular"/>
              </a:rPr>
              <a:t>)</a:t>
            </a:r>
            <a:endParaRPr b="0" lang="es-ES" sz="2270" spc="-1" strike="noStrike">
              <a:latin typeface="Arial"/>
            </a:endParaRPr>
          </a:p>
          <a:p>
            <a:pPr>
              <a:lnSpc>
                <a:spcPts val="3404"/>
              </a:lnSpc>
            </a:pPr>
            <a:r>
              <a:rPr b="0" lang="es-ES" sz="2270" spc="-1" strike="noStrike">
                <a:solidFill>
                  <a:srgbClr val="1b1a1a"/>
                </a:solidFill>
                <a:latin typeface="Muli Regular"/>
              </a:rPr>
              <a:t>Etapa nazi: Hitler y Propaganda</a:t>
            </a:r>
            <a:endParaRPr b="0" lang="es-ES" sz="2270" spc="-1" strike="noStrike">
              <a:latin typeface="Arial"/>
            </a:endParaRPr>
          </a:p>
        </p:txBody>
      </p:sp>
      <p:sp>
        <p:nvSpPr>
          <p:cNvPr id="123" name="CustomShape 16"/>
          <p:cNvSpPr/>
          <p:nvPr/>
        </p:nvSpPr>
        <p:spPr>
          <a:xfrm>
            <a:off x="9492480" y="6034320"/>
            <a:ext cx="6438600" cy="978840"/>
          </a:xfrm>
          <a:prstGeom prst="rect">
            <a:avLst/>
          </a:pr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CustomShape 17"/>
          <p:cNvSpPr/>
          <p:nvPr/>
        </p:nvSpPr>
        <p:spPr>
          <a:xfrm>
            <a:off x="9745200" y="6310440"/>
            <a:ext cx="5933160" cy="438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ts val="3447"/>
              </a:lnSpc>
            </a:pPr>
            <a:r>
              <a:rPr b="0" lang="es-ES" sz="3139" spc="-1" strike="noStrike">
                <a:solidFill>
                  <a:srgbClr val="1b1a1a"/>
                </a:solidFill>
                <a:latin typeface="Muli Regular Bold"/>
              </a:rPr>
              <a:t>Siglo XXI</a:t>
            </a:r>
            <a:endParaRPr b="0" lang="es-ES" sz="3139" spc="-1" strike="noStrike">
              <a:latin typeface="Arial"/>
            </a:endParaRPr>
          </a:p>
        </p:txBody>
      </p:sp>
      <p:sp>
        <p:nvSpPr>
          <p:cNvPr id="125" name="CustomShape 18"/>
          <p:cNvSpPr/>
          <p:nvPr/>
        </p:nvSpPr>
        <p:spPr>
          <a:xfrm>
            <a:off x="9492480" y="7301160"/>
            <a:ext cx="6438600" cy="215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ts val="3387"/>
              </a:lnSpc>
            </a:pPr>
            <a:r>
              <a:rPr b="0" lang="es-ES" sz="2260" spc="-1" strike="noStrike">
                <a:solidFill>
                  <a:srgbClr val="1b1a1a"/>
                </a:solidFill>
                <a:latin typeface="Muli Regular"/>
              </a:rPr>
              <a:t>Atentado 11-S (2001) y Guerra de Irak (2004)</a:t>
            </a:r>
            <a:endParaRPr b="0" lang="es-ES" sz="2260" spc="-1" strike="noStrike">
              <a:latin typeface="Arial"/>
            </a:endParaRPr>
          </a:p>
          <a:p>
            <a:pPr>
              <a:lnSpc>
                <a:spcPts val="3387"/>
              </a:lnSpc>
            </a:pPr>
            <a:r>
              <a:rPr b="0" lang="es-ES" sz="2260" spc="-1" strike="noStrike">
                <a:solidFill>
                  <a:srgbClr val="1b1a1a"/>
                </a:solidFill>
                <a:latin typeface="Muli Regular"/>
              </a:rPr>
              <a:t>Elecciones a la presidencia de EE.UU. (2016)</a:t>
            </a:r>
            <a:endParaRPr b="0" lang="es-ES" sz="2260" spc="-1" strike="noStrike">
              <a:latin typeface="Arial"/>
            </a:endParaRPr>
          </a:p>
          <a:p>
            <a:pPr>
              <a:lnSpc>
                <a:spcPts val="3387"/>
              </a:lnSpc>
            </a:pPr>
            <a:r>
              <a:rPr b="0" lang="es-ES" sz="2260" spc="-1" strike="noStrike">
                <a:solidFill>
                  <a:srgbClr val="1b1a1a"/>
                </a:solidFill>
                <a:latin typeface="Muli Regular"/>
              </a:rPr>
              <a:t>Referéndum de Independencia de Cataluña (2017)</a:t>
            </a:r>
            <a:endParaRPr b="0" lang="es-ES" sz="2260" spc="-1" strike="noStrike">
              <a:latin typeface="Arial"/>
            </a:endParaRPr>
          </a:p>
          <a:p>
            <a:pPr>
              <a:lnSpc>
                <a:spcPts val="3387"/>
              </a:lnSpc>
            </a:pPr>
            <a:r>
              <a:rPr b="0" lang="es-ES" sz="2260" spc="-1" strike="noStrike">
                <a:solidFill>
                  <a:srgbClr val="1b1a1a"/>
                </a:solidFill>
                <a:latin typeface="Muli Regular"/>
              </a:rPr>
              <a:t>Brexit del Reino Unido (2018)</a:t>
            </a:r>
            <a:endParaRPr b="0" lang="es-ES" sz="2260" spc="-1" strike="noStrike">
              <a:latin typeface="Arial"/>
            </a:endParaRPr>
          </a:p>
        </p:txBody>
      </p:sp>
      <p:pic>
        <p:nvPicPr>
          <p:cNvPr id="126" name="Picture 28" descr=""/>
          <p:cNvPicPr/>
          <p:nvPr/>
        </p:nvPicPr>
        <p:blipFill>
          <a:blip r:embed="rId2"/>
          <a:stretch/>
        </p:blipFill>
        <p:spPr>
          <a:xfrm>
            <a:off x="1312920" y="550080"/>
            <a:ext cx="2057040" cy="2057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ced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9144000" y="0"/>
            <a:ext cx="9143640" cy="10286640"/>
          </a:xfrm>
          <a:prstGeom prst="rect">
            <a:avLst/>
          </a:prstGeom>
          <a:solidFill>
            <a:srgbClr val="1b1a1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8" name="Picture 4" descr=""/>
          <p:cNvPicPr/>
          <p:nvPr/>
        </p:nvPicPr>
        <p:blipFill>
          <a:blip r:embed="rId1"/>
          <a:srcRect l="0" t="3212" r="0" b="3212"/>
          <a:stretch/>
        </p:blipFill>
        <p:spPr>
          <a:xfrm>
            <a:off x="16916040" y="496800"/>
            <a:ext cx="1113120" cy="734760"/>
          </a:xfrm>
          <a:prstGeom prst="rect">
            <a:avLst/>
          </a:prstGeom>
          <a:ln>
            <a:noFill/>
          </a:ln>
        </p:spPr>
      </p:pic>
      <p:sp>
        <p:nvSpPr>
          <p:cNvPr id="129" name="CustomShape 2"/>
          <p:cNvSpPr/>
          <p:nvPr/>
        </p:nvSpPr>
        <p:spPr>
          <a:xfrm>
            <a:off x="17162280" y="669240"/>
            <a:ext cx="620280" cy="38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3039"/>
              </a:lnSpc>
            </a:pPr>
            <a:r>
              <a:rPr b="0" lang="es-ES" sz="2770" spc="-1" strike="noStrike">
                <a:solidFill>
                  <a:srgbClr val="cced00"/>
                </a:solidFill>
                <a:latin typeface="Muli Bold"/>
              </a:rPr>
              <a:t>FN</a:t>
            </a:r>
            <a:endParaRPr b="0" lang="es-ES" sz="2770" spc="-1" strike="noStrike">
              <a:latin typeface="Arial"/>
            </a:endParaRPr>
          </a:p>
        </p:txBody>
      </p:sp>
      <p:sp>
        <p:nvSpPr>
          <p:cNvPr id="130" name="CustomShape 3"/>
          <p:cNvSpPr/>
          <p:nvPr/>
        </p:nvSpPr>
        <p:spPr>
          <a:xfrm>
            <a:off x="16572960" y="8988840"/>
            <a:ext cx="686160" cy="269280"/>
          </a:xfrm>
          <a:custGeom>
            <a:avLst/>
            <a:gdLst/>
            <a:ahLst/>
            <a:rect l="l" t="t" r="r" b="b"/>
            <a:pathLst>
              <a:path w="1105903" h="434340">
                <a:moveTo>
                  <a:pt x="1088123" y="187960"/>
                </a:moveTo>
                <a:lnTo>
                  <a:pt x="826503" y="11430"/>
                </a:lnTo>
                <a:cubicBezTo>
                  <a:pt x="808723" y="0"/>
                  <a:pt x="785863" y="3810"/>
                  <a:pt x="773163" y="21590"/>
                </a:cubicBezTo>
                <a:cubicBezTo>
                  <a:pt x="761733" y="39370"/>
                  <a:pt x="765543" y="62230"/>
                  <a:pt x="783323" y="74930"/>
                </a:cubicBezTo>
                <a:lnTo>
                  <a:pt x="942073" y="181610"/>
                </a:lnTo>
                <a:lnTo>
                  <a:pt x="0" y="181610"/>
                </a:lnTo>
                <a:lnTo>
                  <a:pt x="0" y="257810"/>
                </a:lnTo>
                <a:lnTo>
                  <a:pt x="942073" y="257810"/>
                </a:lnTo>
                <a:lnTo>
                  <a:pt x="783323" y="364490"/>
                </a:lnTo>
                <a:cubicBezTo>
                  <a:pt x="765543" y="375920"/>
                  <a:pt x="761733" y="400050"/>
                  <a:pt x="773163" y="417830"/>
                </a:cubicBezTo>
                <a:cubicBezTo>
                  <a:pt x="780783" y="429260"/>
                  <a:pt x="792213" y="434340"/>
                  <a:pt x="804913" y="434340"/>
                </a:cubicBezTo>
                <a:cubicBezTo>
                  <a:pt x="812533" y="434340"/>
                  <a:pt x="820153" y="431800"/>
                  <a:pt x="826503" y="427990"/>
                </a:cubicBezTo>
                <a:lnTo>
                  <a:pt x="1089393" y="251460"/>
                </a:lnTo>
                <a:cubicBezTo>
                  <a:pt x="1099553" y="243840"/>
                  <a:pt x="1105903" y="232410"/>
                  <a:pt x="1105903" y="219710"/>
                </a:cubicBezTo>
                <a:cubicBezTo>
                  <a:pt x="1105903" y="207010"/>
                  <a:pt x="1099553" y="195580"/>
                  <a:pt x="1088123" y="187960"/>
                </a:cubicBezTo>
                <a:close/>
              </a:path>
            </a:pathLst>
          </a:cu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4"/>
          <p:cNvSpPr/>
          <p:nvPr/>
        </p:nvSpPr>
        <p:spPr>
          <a:xfrm>
            <a:off x="9786960" y="3587040"/>
            <a:ext cx="6553080" cy="12960"/>
          </a:xfrm>
          <a:prstGeom prst="rect">
            <a:avLst/>
          </a:pr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CustomShape 5"/>
          <p:cNvSpPr/>
          <p:nvPr/>
        </p:nvSpPr>
        <p:spPr>
          <a:xfrm>
            <a:off x="9786960" y="4051800"/>
            <a:ext cx="6553080" cy="190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ts val="3742"/>
              </a:lnSpc>
            </a:pPr>
            <a:r>
              <a:rPr b="0" lang="es-ES" sz="2500" spc="-1" strike="noStrike">
                <a:solidFill>
                  <a:srgbClr val="ffffff"/>
                </a:solidFill>
                <a:latin typeface="Muli Regular"/>
              </a:rPr>
              <a:t>-Noticias sobre vacunas o medicamentos</a:t>
            </a:r>
            <a:endParaRPr b="0" lang="es-ES" sz="2500" spc="-1" strike="noStrike">
              <a:latin typeface="Arial"/>
            </a:endParaRPr>
          </a:p>
          <a:p>
            <a:pPr>
              <a:lnSpc>
                <a:spcPts val="3742"/>
              </a:lnSpc>
            </a:pPr>
            <a:r>
              <a:rPr b="0" lang="es-ES" sz="2500" spc="-1" strike="noStrike">
                <a:solidFill>
                  <a:srgbClr val="ffffff"/>
                </a:solidFill>
                <a:latin typeface="Muli Regular"/>
              </a:rPr>
              <a:t>-Recetas milagrosas</a:t>
            </a:r>
            <a:endParaRPr b="0" lang="es-ES" sz="2500" spc="-1" strike="noStrike">
              <a:latin typeface="Arial"/>
            </a:endParaRPr>
          </a:p>
          <a:p>
            <a:pPr>
              <a:lnSpc>
                <a:spcPts val="3742"/>
              </a:lnSpc>
            </a:pPr>
            <a:r>
              <a:rPr b="0" lang="es-ES" sz="2500" spc="-1" strike="noStrike">
                <a:solidFill>
                  <a:srgbClr val="ffffff"/>
                </a:solidFill>
                <a:latin typeface="Muli Regular"/>
              </a:rPr>
              <a:t>-Teorías conspiratorias sobre origen del virus</a:t>
            </a:r>
            <a:endParaRPr b="0" lang="es-ES" sz="2500" spc="-1" strike="noStrike">
              <a:latin typeface="Arial"/>
            </a:endParaRPr>
          </a:p>
          <a:p>
            <a:pPr>
              <a:lnSpc>
                <a:spcPts val="3742"/>
              </a:lnSpc>
            </a:pPr>
            <a:r>
              <a:rPr b="0" lang="es-ES" sz="2500" spc="-1" strike="noStrike">
                <a:solidFill>
                  <a:srgbClr val="ffffff"/>
                </a:solidFill>
                <a:latin typeface="Muli Regular"/>
              </a:rPr>
              <a:t>-Comunicados de entidad públicas falsas</a:t>
            </a:r>
            <a:endParaRPr b="0" lang="es-ES" sz="2500" spc="-1" strike="noStrike">
              <a:latin typeface="Arial"/>
            </a:endParaRPr>
          </a:p>
        </p:txBody>
      </p:sp>
      <p:sp>
        <p:nvSpPr>
          <p:cNvPr id="133" name="CustomShape 6"/>
          <p:cNvSpPr/>
          <p:nvPr/>
        </p:nvSpPr>
        <p:spPr>
          <a:xfrm>
            <a:off x="9786960" y="2480400"/>
            <a:ext cx="6553080" cy="58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ts val="4575"/>
              </a:lnSpc>
            </a:pPr>
            <a:r>
              <a:rPr b="0" lang="es-ES" sz="4159" spc="-1" strike="noStrike">
                <a:solidFill>
                  <a:srgbClr val="ffffff"/>
                </a:solidFill>
                <a:latin typeface="Muli Bold"/>
              </a:rPr>
              <a:t>Problemas de Fake News</a:t>
            </a:r>
            <a:endParaRPr b="0" lang="es-ES" sz="4159" spc="-1" strike="noStrike">
              <a:latin typeface="Arial"/>
            </a:endParaRPr>
          </a:p>
        </p:txBody>
      </p:sp>
      <p:pic>
        <p:nvPicPr>
          <p:cNvPr id="134" name="Picture 12" descr=""/>
          <p:cNvPicPr/>
          <p:nvPr/>
        </p:nvPicPr>
        <p:blipFill>
          <a:blip r:embed="rId2"/>
          <a:stretch/>
        </p:blipFill>
        <p:spPr>
          <a:xfrm>
            <a:off x="1629000" y="2616120"/>
            <a:ext cx="6156000" cy="6156000"/>
          </a:xfrm>
          <a:prstGeom prst="rect">
            <a:avLst/>
          </a:prstGeom>
          <a:ln>
            <a:noFill/>
          </a:ln>
        </p:spPr>
      </p:pic>
      <p:sp>
        <p:nvSpPr>
          <p:cNvPr id="135" name="CustomShape 7"/>
          <p:cNvSpPr/>
          <p:nvPr/>
        </p:nvSpPr>
        <p:spPr>
          <a:xfrm>
            <a:off x="-81000" y="943920"/>
            <a:ext cx="9224640" cy="131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5170"/>
              </a:lnSpc>
            </a:pPr>
            <a:r>
              <a:rPr b="0" lang="es-ES" sz="4700" spc="-1" strike="noStrike">
                <a:solidFill>
                  <a:srgbClr val="000000"/>
                </a:solidFill>
                <a:latin typeface="Muli Black Bold"/>
              </a:rPr>
              <a:t>FAKE NEWS</a:t>
            </a:r>
            <a:endParaRPr b="0" lang="es-ES" sz="4700" spc="-1" strike="noStrike">
              <a:latin typeface="Arial"/>
            </a:endParaRPr>
          </a:p>
          <a:p>
            <a:pPr algn="ctr">
              <a:lnSpc>
                <a:spcPts val="5170"/>
              </a:lnSpc>
            </a:pPr>
            <a:r>
              <a:rPr b="0" lang="es-ES" sz="4700" spc="-1" strike="noStrike">
                <a:solidFill>
                  <a:srgbClr val="000000"/>
                </a:solidFill>
                <a:latin typeface="Muli Black Bold"/>
              </a:rPr>
              <a:t>Y CORONAVIRUS</a:t>
            </a:r>
            <a:endParaRPr b="0" lang="es-ES" sz="4700" spc="-1" strike="noStrike">
              <a:latin typeface="Arial"/>
            </a:endParaRPr>
          </a:p>
        </p:txBody>
      </p:sp>
      <p:sp>
        <p:nvSpPr>
          <p:cNvPr id="136" name="CustomShape 8"/>
          <p:cNvSpPr/>
          <p:nvPr/>
        </p:nvSpPr>
        <p:spPr>
          <a:xfrm>
            <a:off x="7184880" y="1395720"/>
            <a:ext cx="2662200" cy="57600"/>
          </a:xfrm>
          <a:custGeom>
            <a:avLst/>
            <a:gdLst/>
            <a:ahLst/>
            <a:rect l="l" t="t" r="r" b="b"/>
            <a:pathLst>
              <a:path w="3507740" h="76200">
                <a:moveTo>
                  <a:pt x="0" y="0"/>
                </a:moveTo>
                <a:lnTo>
                  <a:pt x="3507740" y="0"/>
                </a:lnTo>
                <a:lnTo>
                  <a:pt x="3507740" y="76200"/>
                </a:lnTo>
                <a:lnTo>
                  <a:pt x="0" y="762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7" name="CustomShape 9"/>
          <p:cNvSpPr/>
          <p:nvPr/>
        </p:nvSpPr>
        <p:spPr>
          <a:xfrm>
            <a:off x="9787680" y="1232640"/>
            <a:ext cx="284040" cy="383400"/>
          </a:xfrm>
          <a:custGeom>
            <a:avLst/>
            <a:gdLst/>
            <a:ahLst/>
            <a:rect l="l" t="t" r="r" b="b"/>
            <a:pathLst>
              <a:path w="374650" h="505460">
                <a:moveTo>
                  <a:pt x="0" y="505460"/>
                </a:moveTo>
                <a:lnTo>
                  <a:pt x="0" y="0"/>
                </a:lnTo>
                <a:lnTo>
                  <a:pt x="374650" y="2527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8" name="Picture 17" descr=""/>
          <p:cNvPicPr/>
          <p:nvPr/>
        </p:nvPicPr>
        <p:blipFill>
          <a:blip r:embed="rId3"/>
          <a:stretch/>
        </p:blipFill>
        <p:spPr>
          <a:xfrm>
            <a:off x="12738600" y="663840"/>
            <a:ext cx="2567160" cy="914400"/>
          </a:xfrm>
          <a:prstGeom prst="rect">
            <a:avLst/>
          </a:prstGeom>
          <a:ln>
            <a:noFill/>
          </a:ln>
        </p:spPr>
      </p:pic>
      <p:sp>
        <p:nvSpPr>
          <p:cNvPr id="139" name="CustomShape 10"/>
          <p:cNvSpPr/>
          <p:nvPr/>
        </p:nvSpPr>
        <p:spPr>
          <a:xfrm rot="5400000">
            <a:off x="11564280" y="7027560"/>
            <a:ext cx="1818000" cy="530640"/>
          </a:xfrm>
          <a:custGeom>
            <a:avLst/>
            <a:gdLst/>
            <a:ahLst/>
            <a:rect l="l" t="t" r="r" b="b"/>
            <a:pathLst>
              <a:path w="6350000" h="1854200">
                <a:moveTo>
                  <a:pt x="6249670" y="739140"/>
                </a:moveTo>
                <a:lnTo>
                  <a:pt x="5328920" y="49530"/>
                </a:lnTo>
                <a:cubicBezTo>
                  <a:pt x="5284470" y="16510"/>
                  <a:pt x="5236210" y="0"/>
                  <a:pt x="5186680" y="0"/>
                </a:cubicBezTo>
                <a:cubicBezTo>
                  <a:pt x="5081270" y="0"/>
                  <a:pt x="5003800" y="81280"/>
                  <a:pt x="5003800" y="194310"/>
                </a:cubicBezTo>
                <a:lnTo>
                  <a:pt x="5003800" y="605790"/>
                </a:lnTo>
                <a:lnTo>
                  <a:pt x="313690" y="605790"/>
                </a:lnTo>
                <a:cubicBezTo>
                  <a:pt x="139700" y="609600"/>
                  <a:pt x="0" y="751840"/>
                  <a:pt x="0" y="927100"/>
                </a:cubicBezTo>
                <a:cubicBezTo>
                  <a:pt x="0" y="1102360"/>
                  <a:pt x="139700" y="1244600"/>
                  <a:pt x="313690" y="1248410"/>
                </a:cubicBezTo>
                <a:lnTo>
                  <a:pt x="5003800" y="1248410"/>
                </a:lnTo>
                <a:lnTo>
                  <a:pt x="5003800" y="1659890"/>
                </a:lnTo>
                <a:cubicBezTo>
                  <a:pt x="5003800" y="1772920"/>
                  <a:pt x="5081270" y="1854200"/>
                  <a:pt x="5186680" y="1854200"/>
                </a:cubicBezTo>
                <a:cubicBezTo>
                  <a:pt x="5236210" y="1854200"/>
                  <a:pt x="5284470" y="1836420"/>
                  <a:pt x="5328920" y="1803400"/>
                </a:cubicBezTo>
                <a:lnTo>
                  <a:pt x="6249670" y="1115060"/>
                </a:lnTo>
                <a:cubicBezTo>
                  <a:pt x="6313170" y="1066800"/>
                  <a:pt x="6350000" y="998220"/>
                  <a:pt x="6350000" y="927100"/>
                </a:cubicBezTo>
                <a:cubicBezTo>
                  <a:pt x="6350000" y="854710"/>
                  <a:pt x="6313170" y="787400"/>
                  <a:pt x="6249670" y="739140"/>
                </a:cubicBezTo>
                <a:close/>
              </a:path>
            </a:pathLst>
          </a:cu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CustomShape 11"/>
          <p:cNvSpPr/>
          <p:nvPr/>
        </p:nvSpPr>
        <p:spPr>
          <a:xfrm>
            <a:off x="10375560" y="933480"/>
            <a:ext cx="2088000" cy="9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7279"/>
              </a:lnSpc>
            </a:pPr>
            <a:r>
              <a:rPr b="0" lang="es-ES" sz="5200" spc="-1" strike="noStrike">
                <a:solidFill>
                  <a:srgbClr val="ffffff"/>
                </a:solidFill>
                <a:latin typeface="Open Sans"/>
              </a:rPr>
              <a:t>Origen</a:t>
            </a:r>
            <a:endParaRPr b="0" lang="es-ES" sz="5200" spc="-1" strike="noStrike">
              <a:latin typeface="Arial"/>
            </a:endParaRPr>
          </a:p>
        </p:txBody>
      </p:sp>
      <p:sp>
        <p:nvSpPr>
          <p:cNvPr id="141" name="CustomShape 12"/>
          <p:cNvSpPr/>
          <p:nvPr/>
        </p:nvSpPr>
        <p:spPr>
          <a:xfrm>
            <a:off x="15811200" y="1329480"/>
            <a:ext cx="1507320" cy="9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7279"/>
              </a:lnSpc>
            </a:pPr>
            <a:r>
              <a:rPr b="0" lang="es-ES" sz="5200" spc="-1" strike="noStrike">
                <a:solidFill>
                  <a:srgbClr val="ffffff"/>
                </a:solidFill>
                <a:latin typeface="Open Sans Bold"/>
              </a:rPr>
              <a:t>2020</a:t>
            </a:r>
            <a:endParaRPr b="0" lang="es-ES" sz="5200" spc="-1" strike="noStrike">
              <a:latin typeface="Arial"/>
            </a:endParaRPr>
          </a:p>
        </p:txBody>
      </p:sp>
      <p:sp>
        <p:nvSpPr>
          <p:cNvPr id="142" name="CustomShape 13"/>
          <p:cNvSpPr/>
          <p:nvPr/>
        </p:nvSpPr>
        <p:spPr>
          <a:xfrm>
            <a:off x="10681200" y="8500680"/>
            <a:ext cx="3583800" cy="9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7279"/>
              </a:lnSpc>
            </a:pPr>
            <a:r>
              <a:rPr b="0" lang="es-ES" sz="5200" spc="-1" strike="noStrike">
                <a:solidFill>
                  <a:srgbClr val="ffffff"/>
                </a:solidFill>
                <a:latin typeface="Open Sans"/>
              </a:rPr>
              <a:t>INFODEMIA</a:t>
            </a:r>
            <a:endParaRPr b="0" lang="es-ES" sz="5200" spc="-1" strike="noStrike">
              <a:latin typeface="Aria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2" descr=""/>
          <p:cNvPicPr/>
          <p:nvPr/>
        </p:nvPicPr>
        <p:blipFill>
          <a:blip r:embed="rId1"/>
          <a:srcRect l="0" t="39480" r="6004" b="42214"/>
          <a:stretch/>
        </p:blipFill>
        <p:spPr>
          <a:xfrm>
            <a:off x="0" y="0"/>
            <a:ext cx="18287640" cy="5338440"/>
          </a:xfrm>
          <a:prstGeom prst="rect">
            <a:avLst/>
          </a:prstGeom>
          <a:ln>
            <a:noFill/>
          </a:ln>
        </p:spPr>
      </p:pic>
      <p:sp>
        <p:nvSpPr>
          <p:cNvPr id="144" name="CustomShape 1"/>
          <p:cNvSpPr/>
          <p:nvPr/>
        </p:nvSpPr>
        <p:spPr>
          <a:xfrm>
            <a:off x="16572960" y="8988840"/>
            <a:ext cx="686160" cy="269280"/>
          </a:xfrm>
          <a:custGeom>
            <a:avLst/>
            <a:gdLst/>
            <a:ahLst/>
            <a:rect l="l" t="t" r="r" b="b"/>
            <a:pathLst>
              <a:path w="1105903" h="434340">
                <a:moveTo>
                  <a:pt x="1088123" y="187960"/>
                </a:moveTo>
                <a:lnTo>
                  <a:pt x="826503" y="11430"/>
                </a:lnTo>
                <a:cubicBezTo>
                  <a:pt x="808723" y="0"/>
                  <a:pt x="785863" y="3810"/>
                  <a:pt x="773163" y="21590"/>
                </a:cubicBezTo>
                <a:cubicBezTo>
                  <a:pt x="761733" y="39370"/>
                  <a:pt x="765543" y="62230"/>
                  <a:pt x="783323" y="74930"/>
                </a:cubicBezTo>
                <a:lnTo>
                  <a:pt x="942073" y="181610"/>
                </a:lnTo>
                <a:lnTo>
                  <a:pt x="0" y="181610"/>
                </a:lnTo>
                <a:lnTo>
                  <a:pt x="0" y="257810"/>
                </a:lnTo>
                <a:lnTo>
                  <a:pt x="942073" y="257810"/>
                </a:lnTo>
                <a:lnTo>
                  <a:pt x="783323" y="364490"/>
                </a:lnTo>
                <a:cubicBezTo>
                  <a:pt x="765543" y="375920"/>
                  <a:pt x="761733" y="400050"/>
                  <a:pt x="773163" y="417830"/>
                </a:cubicBezTo>
                <a:cubicBezTo>
                  <a:pt x="780783" y="429260"/>
                  <a:pt x="792213" y="434340"/>
                  <a:pt x="804913" y="434340"/>
                </a:cubicBezTo>
                <a:cubicBezTo>
                  <a:pt x="812533" y="434340"/>
                  <a:pt x="820153" y="431800"/>
                  <a:pt x="826503" y="427990"/>
                </a:cubicBezTo>
                <a:lnTo>
                  <a:pt x="1089393" y="251460"/>
                </a:lnTo>
                <a:cubicBezTo>
                  <a:pt x="1099553" y="243840"/>
                  <a:pt x="1105903" y="232410"/>
                  <a:pt x="1105903" y="219710"/>
                </a:cubicBezTo>
                <a:cubicBezTo>
                  <a:pt x="1105903" y="207010"/>
                  <a:pt x="1099553" y="195580"/>
                  <a:pt x="1088123" y="187960"/>
                </a:cubicBezTo>
                <a:close/>
              </a:path>
            </a:pathLst>
          </a:cu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CustomShape 2"/>
          <p:cNvSpPr/>
          <p:nvPr/>
        </p:nvSpPr>
        <p:spPr>
          <a:xfrm>
            <a:off x="3624120" y="5338800"/>
            <a:ext cx="11039400" cy="2892240"/>
          </a:xfrm>
          <a:prstGeom prst="rect">
            <a:avLst/>
          </a:pr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CustomShape 3"/>
          <p:cNvSpPr/>
          <p:nvPr/>
        </p:nvSpPr>
        <p:spPr>
          <a:xfrm>
            <a:off x="4091760" y="5819040"/>
            <a:ext cx="10104120" cy="195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7699"/>
              </a:lnSpc>
            </a:pPr>
            <a:r>
              <a:rPr b="0" lang="es-ES" sz="7000" spc="-1" strike="noStrike">
                <a:solidFill>
                  <a:srgbClr val="1b1a1a"/>
                </a:solidFill>
                <a:latin typeface="Muli Black Bold"/>
              </a:rPr>
              <a:t>Regulación de las Fake News</a:t>
            </a:r>
            <a:endParaRPr b="0" lang="es-ES" sz="7000" spc="-1" strike="noStrike">
              <a:latin typeface="Arial"/>
            </a:endParaRPr>
          </a:p>
        </p:txBody>
      </p:sp>
      <p:sp>
        <p:nvSpPr>
          <p:cNvPr id="147" name="CustomShape 4"/>
          <p:cNvSpPr/>
          <p:nvPr/>
        </p:nvSpPr>
        <p:spPr>
          <a:xfrm>
            <a:off x="0" y="607320"/>
            <a:ext cx="4246920" cy="780480"/>
          </a:xfrm>
          <a:prstGeom prst="rect">
            <a:avLst/>
          </a:pr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8" name="CustomShape 5"/>
          <p:cNvSpPr/>
          <p:nvPr/>
        </p:nvSpPr>
        <p:spPr>
          <a:xfrm>
            <a:off x="914400" y="790560"/>
            <a:ext cx="3037320" cy="41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ts val="3300"/>
              </a:lnSpc>
            </a:pPr>
            <a:r>
              <a:rPr b="0" lang="es-ES" sz="3000" spc="-1" strike="noStrike">
                <a:solidFill>
                  <a:srgbClr val="1b1a1a"/>
                </a:solidFill>
                <a:latin typeface="Muli Bold"/>
              </a:rPr>
              <a:t>FAKE NEWS</a:t>
            </a:r>
            <a:endParaRPr b="0" lang="es-ES" sz="3000" spc="-1" strike="noStrike">
              <a:latin typeface="Arial"/>
            </a:endParaRPr>
          </a:p>
        </p:txBody>
      </p:sp>
      <p:pic>
        <p:nvPicPr>
          <p:cNvPr id="149" name="Picture 12" descr=""/>
          <p:cNvPicPr/>
          <p:nvPr/>
        </p:nvPicPr>
        <p:blipFill>
          <a:blip r:embed="rId2"/>
          <a:srcRect l="0" t="3212" r="0" b="3212"/>
          <a:stretch/>
        </p:blipFill>
        <p:spPr>
          <a:xfrm>
            <a:off x="16668000" y="607320"/>
            <a:ext cx="1182240" cy="780480"/>
          </a:xfrm>
          <a:prstGeom prst="rect">
            <a:avLst/>
          </a:prstGeom>
          <a:ln>
            <a:noFill/>
          </a:ln>
        </p:spPr>
      </p:pic>
      <p:sp>
        <p:nvSpPr>
          <p:cNvPr id="150" name="CustomShape 6"/>
          <p:cNvSpPr/>
          <p:nvPr/>
        </p:nvSpPr>
        <p:spPr>
          <a:xfrm>
            <a:off x="16929720" y="796680"/>
            <a:ext cx="658800" cy="41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3229"/>
              </a:lnSpc>
            </a:pPr>
            <a:r>
              <a:rPr b="0" lang="es-ES" sz="2939" spc="-1" strike="noStrike">
                <a:solidFill>
                  <a:srgbClr val="cced00"/>
                </a:solidFill>
                <a:latin typeface="Muli Bold"/>
              </a:rPr>
              <a:t>FN</a:t>
            </a:r>
            <a:endParaRPr b="0" lang="es-ES" sz="2939" spc="-1" strike="noStrike"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3" descr=""/>
          <p:cNvPicPr/>
          <p:nvPr/>
        </p:nvPicPr>
        <p:blipFill>
          <a:blip r:embed="rId1"/>
          <a:srcRect l="0" t="3212" r="0" b="3212"/>
          <a:stretch/>
        </p:blipFill>
        <p:spPr>
          <a:xfrm>
            <a:off x="16453800" y="622800"/>
            <a:ext cx="1447920" cy="955800"/>
          </a:xfrm>
          <a:prstGeom prst="rect">
            <a:avLst/>
          </a:prstGeom>
          <a:ln>
            <a:noFill/>
          </a:ln>
        </p:spPr>
      </p:pic>
      <p:sp>
        <p:nvSpPr>
          <p:cNvPr id="152" name="CustomShape 1"/>
          <p:cNvSpPr/>
          <p:nvPr/>
        </p:nvSpPr>
        <p:spPr>
          <a:xfrm>
            <a:off x="16774200" y="857160"/>
            <a:ext cx="807120" cy="502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3954"/>
              </a:lnSpc>
            </a:pPr>
            <a:r>
              <a:rPr b="0" lang="es-ES" sz="3600" spc="-1" strike="noStrike">
                <a:solidFill>
                  <a:srgbClr val="cced00"/>
                </a:solidFill>
                <a:latin typeface="Muli Bold"/>
              </a:rPr>
              <a:t>FN</a:t>
            </a:r>
            <a:endParaRPr b="0" lang="es-ES" sz="3600" spc="-1" strike="noStrike">
              <a:latin typeface="Arial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17073360" y="9439200"/>
            <a:ext cx="686160" cy="269280"/>
          </a:xfrm>
          <a:custGeom>
            <a:avLst/>
            <a:gdLst/>
            <a:ahLst/>
            <a:rect l="l" t="t" r="r" b="b"/>
            <a:pathLst>
              <a:path w="1105903" h="434340">
                <a:moveTo>
                  <a:pt x="1088123" y="187960"/>
                </a:moveTo>
                <a:lnTo>
                  <a:pt x="826503" y="11430"/>
                </a:lnTo>
                <a:cubicBezTo>
                  <a:pt x="808723" y="0"/>
                  <a:pt x="785863" y="3810"/>
                  <a:pt x="773163" y="21590"/>
                </a:cubicBezTo>
                <a:cubicBezTo>
                  <a:pt x="761733" y="39370"/>
                  <a:pt x="765543" y="62230"/>
                  <a:pt x="783323" y="74930"/>
                </a:cubicBezTo>
                <a:lnTo>
                  <a:pt x="942073" y="181610"/>
                </a:lnTo>
                <a:lnTo>
                  <a:pt x="0" y="181610"/>
                </a:lnTo>
                <a:lnTo>
                  <a:pt x="0" y="257810"/>
                </a:lnTo>
                <a:lnTo>
                  <a:pt x="942073" y="257810"/>
                </a:lnTo>
                <a:lnTo>
                  <a:pt x="783323" y="364490"/>
                </a:lnTo>
                <a:cubicBezTo>
                  <a:pt x="765543" y="375920"/>
                  <a:pt x="761733" y="400050"/>
                  <a:pt x="773163" y="417830"/>
                </a:cubicBezTo>
                <a:cubicBezTo>
                  <a:pt x="780783" y="429260"/>
                  <a:pt x="792213" y="434340"/>
                  <a:pt x="804913" y="434340"/>
                </a:cubicBezTo>
                <a:cubicBezTo>
                  <a:pt x="812533" y="434340"/>
                  <a:pt x="820153" y="431800"/>
                  <a:pt x="826503" y="427990"/>
                </a:cubicBezTo>
                <a:lnTo>
                  <a:pt x="1089393" y="251460"/>
                </a:lnTo>
                <a:cubicBezTo>
                  <a:pt x="1099553" y="243840"/>
                  <a:pt x="1105903" y="232410"/>
                  <a:pt x="1105903" y="219710"/>
                </a:cubicBezTo>
                <a:cubicBezTo>
                  <a:pt x="1105903" y="207010"/>
                  <a:pt x="1099553" y="195580"/>
                  <a:pt x="1088123" y="187960"/>
                </a:cubicBezTo>
                <a:close/>
              </a:path>
            </a:pathLst>
          </a:custGeom>
          <a:solidFill>
            <a:srgbClr val="1b1a1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4" name="Picture 7" descr=""/>
          <p:cNvPicPr/>
          <p:nvPr/>
        </p:nvPicPr>
        <p:blipFill>
          <a:blip r:embed="rId2"/>
          <a:stretch/>
        </p:blipFill>
        <p:spPr>
          <a:xfrm>
            <a:off x="509400" y="309240"/>
            <a:ext cx="2538000" cy="2510280"/>
          </a:xfrm>
          <a:prstGeom prst="rect">
            <a:avLst/>
          </a:prstGeom>
          <a:ln>
            <a:noFill/>
          </a:ln>
        </p:spPr>
      </p:pic>
      <p:pic>
        <p:nvPicPr>
          <p:cNvPr id="155" name="Picture 8" descr=""/>
          <p:cNvPicPr/>
          <p:nvPr/>
        </p:nvPicPr>
        <p:blipFill>
          <a:blip r:embed="rId3"/>
          <a:stretch/>
        </p:blipFill>
        <p:spPr>
          <a:xfrm>
            <a:off x="509400" y="4809960"/>
            <a:ext cx="2538000" cy="1831680"/>
          </a:xfrm>
          <a:prstGeom prst="rect">
            <a:avLst/>
          </a:prstGeom>
          <a:ln>
            <a:noFill/>
          </a:ln>
        </p:spPr>
      </p:pic>
      <p:sp>
        <p:nvSpPr>
          <p:cNvPr id="156" name="CustomShape 3"/>
          <p:cNvSpPr/>
          <p:nvPr/>
        </p:nvSpPr>
        <p:spPr>
          <a:xfrm>
            <a:off x="8191440" y="1954080"/>
            <a:ext cx="5848920" cy="1895400"/>
          </a:xfrm>
          <a:custGeom>
            <a:avLst/>
            <a:gdLst/>
            <a:ahLst/>
            <a:rect l="l" t="t" r="r" b="b"/>
            <a:pathLst>
              <a:path w="2929124" h="949381">
                <a:moveTo>
                  <a:pt x="0" y="0"/>
                </a:moveTo>
                <a:lnTo>
                  <a:pt x="2929124" y="0"/>
                </a:lnTo>
                <a:lnTo>
                  <a:pt x="2929124" y="949381"/>
                </a:lnTo>
                <a:lnTo>
                  <a:pt x="0" y="949381"/>
                </a:lnTo>
                <a:close/>
              </a:path>
            </a:pathLst>
          </a:cu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CustomShape 4"/>
          <p:cNvSpPr/>
          <p:nvPr/>
        </p:nvSpPr>
        <p:spPr>
          <a:xfrm>
            <a:off x="8178840" y="1938600"/>
            <a:ext cx="5874120" cy="1920960"/>
          </a:xfrm>
          <a:custGeom>
            <a:avLst/>
            <a:gdLst/>
            <a:ahLst/>
            <a:rect l="l" t="t" r="r" b="b"/>
            <a:pathLst>
              <a:path w="2941824" h="962081">
                <a:moveTo>
                  <a:pt x="2941824" y="962081"/>
                </a:moveTo>
                <a:lnTo>
                  <a:pt x="0" y="962081"/>
                </a:lnTo>
                <a:lnTo>
                  <a:pt x="0" y="0"/>
                </a:lnTo>
                <a:lnTo>
                  <a:pt x="2941824" y="0"/>
                </a:lnTo>
                <a:lnTo>
                  <a:pt x="2941824" y="962081"/>
                </a:lnTo>
                <a:close/>
                <a:moveTo>
                  <a:pt x="12700" y="949381"/>
                </a:moveTo>
                <a:lnTo>
                  <a:pt x="2929124" y="949381"/>
                </a:lnTo>
                <a:lnTo>
                  <a:pt x="2929124" y="12700"/>
                </a:lnTo>
                <a:lnTo>
                  <a:pt x="12700" y="12700"/>
                </a:lnTo>
                <a:lnTo>
                  <a:pt x="12700" y="949381"/>
                </a:lnTo>
                <a:close/>
              </a:path>
            </a:pathLst>
          </a:cu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8" name="CustomShape 5"/>
          <p:cNvSpPr/>
          <p:nvPr/>
        </p:nvSpPr>
        <p:spPr>
          <a:xfrm>
            <a:off x="8107920" y="1867680"/>
            <a:ext cx="5848920" cy="1895400"/>
          </a:xfrm>
          <a:custGeom>
            <a:avLst/>
            <a:gdLst/>
            <a:ahLst/>
            <a:rect l="l" t="t" r="r" b="b"/>
            <a:pathLst>
              <a:path w="2929124" h="949381">
                <a:moveTo>
                  <a:pt x="0" y="0"/>
                </a:moveTo>
                <a:lnTo>
                  <a:pt x="2929124" y="0"/>
                </a:lnTo>
                <a:lnTo>
                  <a:pt x="2929124" y="949381"/>
                </a:lnTo>
                <a:lnTo>
                  <a:pt x="0" y="949381"/>
                </a:lnTo>
                <a:close/>
              </a:path>
            </a:pathLst>
          </a:custGeom>
          <a:solidFill>
            <a:srgbClr val="cced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9" name="Picture 13" descr=""/>
          <p:cNvPicPr/>
          <p:nvPr/>
        </p:nvPicPr>
        <p:blipFill>
          <a:blip r:embed="rId4"/>
          <a:stretch/>
        </p:blipFill>
        <p:spPr>
          <a:xfrm>
            <a:off x="-439200" y="6781680"/>
            <a:ext cx="4953240" cy="4953240"/>
          </a:xfrm>
          <a:prstGeom prst="rect">
            <a:avLst/>
          </a:prstGeom>
          <a:ln>
            <a:noFill/>
          </a:ln>
        </p:spPr>
      </p:pic>
      <p:pic>
        <p:nvPicPr>
          <p:cNvPr id="160" name="Picture 14" descr=""/>
          <p:cNvPicPr/>
          <p:nvPr/>
        </p:nvPicPr>
        <p:blipFill>
          <a:blip r:embed="rId5"/>
          <a:stretch/>
        </p:blipFill>
        <p:spPr>
          <a:xfrm>
            <a:off x="3922920" y="1867680"/>
            <a:ext cx="2959560" cy="2152080"/>
          </a:xfrm>
          <a:prstGeom prst="rect">
            <a:avLst/>
          </a:prstGeom>
          <a:ln>
            <a:noFill/>
          </a:ln>
        </p:spPr>
      </p:pic>
      <p:pic>
        <p:nvPicPr>
          <p:cNvPr id="161" name="Picture 15" descr=""/>
          <p:cNvPicPr/>
          <p:nvPr/>
        </p:nvPicPr>
        <p:blipFill>
          <a:blip r:embed="rId6"/>
          <a:stretch/>
        </p:blipFill>
        <p:spPr>
          <a:xfrm>
            <a:off x="14786280" y="2027880"/>
            <a:ext cx="3115440" cy="3115440"/>
          </a:xfrm>
          <a:prstGeom prst="rect">
            <a:avLst/>
          </a:prstGeom>
          <a:ln>
            <a:noFill/>
          </a:ln>
        </p:spPr>
      </p:pic>
      <p:sp>
        <p:nvSpPr>
          <p:cNvPr id="162" name="CustomShape 6"/>
          <p:cNvSpPr/>
          <p:nvPr/>
        </p:nvSpPr>
        <p:spPr>
          <a:xfrm>
            <a:off x="3047400" y="764280"/>
            <a:ext cx="11620800" cy="99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7838"/>
              </a:lnSpc>
            </a:pPr>
            <a:r>
              <a:rPr b="0" lang="es-ES" sz="5600" spc="-1" strike="noStrike">
                <a:solidFill>
                  <a:srgbClr val="1b1a1a"/>
                </a:solidFill>
                <a:latin typeface="Open Sans Extra Bold"/>
              </a:rPr>
              <a:t>Regulación de las Fake News</a:t>
            </a:r>
            <a:endParaRPr b="0" lang="es-ES" sz="5600" spc="-1" strike="noStrike">
              <a:latin typeface="Arial"/>
            </a:endParaRPr>
          </a:p>
        </p:txBody>
      </p:sp>
      <p:sp>
        <p:nvSpPr>
          <p:cNvPr id="163" name="CustomShape 7"/>
          <p:cNvSpPr/>
          <p:nvPr/>
        </p:nvSpPr>
        <p:spPr>
          <a:xfrm>
            <a:off x="8274960" y="1919880"/>
            <a:ext cx="5610960" cy="186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4893"/>
              </a:lnSpc>
            </a:pPr>
            <a:r>
              <a:rPr b="0" lang="es-ES" sz="3500" spc="-1" strike="noStrike" u="sng">
                <a:solidFill>
                  <a:srgbClr val="000000"/>
                </a:solidFill>
                <a:uFillTx/>
                <a:latin typeface="Open Sans Bold"/>
              </a:rPr>
              <a:t>Procedimiento de</a:t>
            </a:r>
            <a:endParaRPr b="0" lang="es-ES" sz="3500" spc="-1" strike="noStrike">
              <a:latin typeface="Arial"/>
            </a:endParaRPr>
          </a:p>
          <a:p>
            <a:pPr algn="ctr">
              <a:lnSpc>
                <a:spcPts val="4893"/>
              </a:lnSpc>
            </a:pPr>
            <a:r>
              <a:rPr b="0" lang="es-ES" sz="3500" spc="-1" strike="noStrike" u="sng">
                <a:solidFill>
                  <a:srgbClr val="000000"/>
                </a:solidFill>
                <a:uFillTx/>
                <a:latin typeface="Open Sans Bold"/>
              </a:rPr>
              <a:t>actuación</a:t>
            </a:r>
            <a:endParaRPr b="0" lang="es-ES" sz="3500" spc="-1" strike="noStrike">
              <a:latin typeface="Arial"/>
            </a:endParaRPr>
          </a:p>
          <a:p>
            <a:pPr algn="ctr">
              <a:lnSpc>
                <a:spcPts val="4893"/>
              </a:lnSpc>
            </a:pPr>
            <a:r>
              <a:rPr b="0" lang="es-ES" sz="3500" spc="-1" strike="noStrike" u="sng">
                <a:solidFill>
                  <a:srgbClr val="000000"/>
                </a:solidFill>
                <a:uFillTx/>
                <a:latin typeface="Open Sans Bold"/>
              </a:rPr>
              <a:t>contra la Desinformación</a:t>
            </a:r>
            <a:endParaRPr b="0" lang="es-ES" sz="3500" spc="-1" strike="noStrike">
              <a:latin typeface="Arial"/>
            </a:endParaRPr>
          </a:p>
        </p:txBody>
      </p:sp>
      <p:sp>
        <p:nvSpPr>
          <p:cNvPr id="164" name="CustomShape 8"/>
          <p:cNvSpPr/>
          <p:nvPr/>
        </p:nvSpPr>
        <p:spPr>
          <a:xfrm>
            <a:off x="4288320" y="3925080"/>
            <a:ext cx="9139320" cy="92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ts val="7254"/>
              </a:lnSpc>
            </a:pPr>
            <a:r>
              <a:rPr b="0" lang="es-ES" sz="5179" spc="-1" strike="noStrike">
                <a:solidFill>
                  <a:srgbClr val="000000"/>
                </a:solidFill>
                <a:latin typeface="Open Sans Extra Bold"/>
              </a:rPr>
              <a:t>Características destacadas</a:t>
            </a:r>
            <a:endParaRPr b="0" lang="es-ES" sz="5179" spc="-1" strike="noStrike">
              <a:latin typeface="Arial"/>
            </a:endParaRPr>
          </a:p>
        </p:txBody>
      </p:sp>
      <p:sp>
        <p:nvSpPr>
          <p:cNvPr id="165" name="CustomShape 9"/>
          <p:cNvSpPr/>
          <p:nvPr/>
        </p:nvSpPr>
        <p:spPr>
          <a:xfrm>
            <a:off x="4114080" y="4945320"/>
            <a:ext cx="11309400" cy="529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lvl="1" marL="459000" indent="-229320">
              <a:lnSpc>
                <a:spcPts val="2976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129" spc="-1" strike="noStrike">
                <a:solidFill>
                  <a:srgbClr val="000000"/>
                </a:solidFill>
                <a:latin typeface="Open Sans Light"/>
              </a:rPr>
              <a:t>Identificar y definir los órganos, organismos y autoridades del sistema.</a:t>
            </a:r>
            <a:endParaRPr b="0" lang="es-ES" sz="2129" spc="-1" strike="noStrike">
              <a:latin typeface="Arial"/>
            </a:endParaRPr>
          </a:p>
          <a:p>
            <a:pPr lvl="1" marL="459000" indent="-229320">
              <a:lnSpc>
                <a:spcPts val="2976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129" spc="-1" strike="noStrike">
                <a:solidFill>
                  <a:srgbClr val="000000"/>
                </a:solidFill>
                <a:latin typeface="Open Sans Light"/>
              </a:rPr>
              <a:t>Establecer los niveles para la prevención, detección, alerta temprana, análisis, respuesta, y evaluación</a:t>
            </a:r>
            <a:endParaRPr b="0" lang="es-ES" sz="2129" spc="-1" strike="noStrike">
              <a:latin typeface="Arial"/>
            </a:endParaRPr>
          </a:p>
          <a:p>
            <a:pPr lvl="1" marL="459000" indent="-229320">
              <a:lnSpc>
                <a:spcPts val="2976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129" spc="-1" strike="noStrike">
                <a:solidFill>
                  <a:srgbClr val="000000"/>
                </a:solidFill>
                <a:latin typeface="Open Sans Light"/>
              </a:rPr>
              <a:t>Describir los cometidos específicos implicados para los niveles establecidos en la lucha contra la desinformación.</a:t>
            </a:r>
            <a:endParaRPr b="0" lang="es-ES" sz="2129" spc="-1" strike="noStrike">
              <a:latin typeface="Arial"/>
            </a:endParaRPr>
          </a:p>
          <a:p>
            <a:pPr lvl="1" marL="459000" indent="-229320">
              <a:lnSpc>
                <a:spcPts val="2976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129" spc="-1" strike="noStrike">
                <a:solidFill>
                  <a:srgbClr val="000000"/>
                </a:solidFill>
                <a:latin typeface="Open Sans Light"/>
              </a:rPr>
              <a:t>Definir los mecanismos establecidos para el intercambio de información en los niveles estratégico, operacional y técnico.</a:t>
            </a:r>
            <a:endParaRPr b="0" lang="es-ES" sz="2129" spc="-1" strike="noStrike">
              <a:latin typeface="Arial"/>
            </a:endParaRPr>
          </a:p>
          <a:p>
            <a:pPr lvl="1" marL="459000" indent="-229320">
              <a:lnSpc>
                <a:spcPts val="2976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129" spc="-1" strike="noStrike">
                <a:solidFill>
                  <a:srgbClr val="000000"/>
                </a:solidFill>
                <a:latin typeface="Open Sans Light"/>
              </a:rPr>
              <a:t>Determinar los mecanismos de evaluación de la implementación y funcionamiento del procedimiento.</a:t>
            </a:r>
            <a:endParaRPr b="0" lang="es-ES" sz="2129" spc="-1" strike="noStrike">
              <a:latin typeface="Arial"/>
            </a:endParaRPr>
          </a:p>
          <a:p>
            <a:pPr lvl="1" marL="459000" indent="-229320">
              <a:lnSpc>
                <a:spcPts val="2976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129" spc="-1" strike="noStrike">
                <a:solidFill>
                  <a:srgbClr val="000000"/>
                </a:solidFill>
                <a:latin typeface="Open Sans Light"/>
              </a:rPr>
              <a:t>Definir una metodología para la identificación, análisis y gestión de eventos desinformativos.</a:t>
            </a:r>
            <a:endParaRPr b="0" lang="es-ES" sz="2129" spc="-1" strike="noStrike">
              <a:latin typeface="Arial"/>
            </a:endParaRPr>
          </a:p>
          <a:p>
            <a:pPr lvl="1" marL="459000" indent="-229320">
              <a:lnSpc>
                <a:spcPts val="2976"/>
              </a:lnSpc>
              <a:buClr>
                <a:srgbClr val="000000"/>
              </a:buClr>
              <a:buFont typeface="Arial"/>
              <a:buChar char="•"/>
            </a:pPr>
            <a:r>
              <a:rPr b="0" lang="es-ES" sz="2129" spc="-1" strike="noStrike">
                <a:solidFill>
                  <a:srgbClr val="000000"/>
                </a:solidFill>
                <a:latin typeface="Open Sans Light"/>
              </a:rPr>
              <a:t>Proponer el marco y la composición de un equipo de trabajo ad hoc para la elaboración y revisión de una Estrategia Nacional de Lucha contra la Desinformación.</a:t>
            </a:r>
            <a:endParaRPr b="0" lang="es-ES" sz="2129" spc="-1" strike="noStrike"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Application>LibreOffice/5.4.7.2$Windows_x86 LibreOffice_project/c838ef25c16710f8838b1faec480ebba495259d0</Applicat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/>
  <dc:description/>
  <dc:language>es-ES</dc:language>
  <cp:lastModifiedBy/>
  <dcterms:modified xsi:type="dcterms:W3CDTF">2020-11-12T09:03:53Z</dcterms:modified>
  <cp:revision>2</cp:revision>
  <dc:subject/>
  <dc:title>Black and Green Modern Social Media Marketing Trends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On-screen Show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0</vt:i4>
  </property>
</Properties>
</file>