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media/image51.png" ContentType="image/png"/>
  <Override PartName="/ppt/media/image9.jpeg" ContentType="image/jpeg"/>
  <Override PartName="/ppt/media/image59.png" ContentType="image/png"/>
  <Override PartName="/ppt/media/image3.png" ContentType="image/png"/>
  <Override PartName="/ppt/media/image1.jpeg" ContentType="image/jpeg"/>
  <Override PartName="/ppt/media/image53.jpeg" ContentType="image/jpeg"/>
  <Override PartName="/ppt/media/image58.png" ContentType="image/png"/>
  <Override PartName="/ppt/media/image2.png" ContentType="image/png"/>
  <Override PartName="/ppt/media/image56.jpeg" ContentType="image/jpeg"/>
  <Override PartName="/ppt/media/image4.png" ContentType="image/png"/>
  <Override PartName="/ppt/media/image5.jpeg" ContentType="image/jpeg"/>
  <Override PartName="/ppt/media/image57.jpeg" ContentType="image/jpeg"/>
  <Override PartName="/ppt/media/image11.png" ContentType="image/png"/>
  <Override PartName="/ppt/media/image41.png" ContentType="image/png"/>
  <Override PartName="/ppt/media/image8.jpeg" ContentType="image/jpeg"/>
  <Override PartName="/ppt/media/image72.png" ContentType="image/png"/>
  <Override PartName="/ppt/media/image6.png" ContentType="image/png"/>
  <Override PartName="/ppt/media/image7.jpeg" ContentType="image/jpeg"/>
  <Override PartName="/ppt/media/image10.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49.png" ContentType="image/png"/>
  <Override PartName="/ppt/media/image16.jpeg" ContentType="image/jpeg"/>
  <Override PartName="/ppt/media/image17.png" ContentType="image/png"/>
  <Override PartName="/ppt/media/image19.png" ContentType="image/png"/>
  <Override PartName="/ppt/media/image40.jpeg" ContentType="image/jpeg"/>
  <Override PartName="/ppt/media/image20.png" ContentType="image/png"/>
  <Override PartName="/ppt/media/image21.png" ContentType="image/png"/>
  <Override PartName="/ppt/media/image22.jpeg" ContentType="image/jpeg"/>
  <Override PartName="/ppt/media/image47.jpeg" ContentType="image/jpeg"/>
  <Override PartName="/ppt/media/image23.png" ContentType="image/png"/>
  <Override PartName="/ppt/media/image24.png" ContentType="image/png"/>
  <Override PartName="/ppt/media/image27.png" ContentType="image/png"/>
  <Override PartName="/ppt/media/image25.jpeg" ContentType="image/jpeg"/>
  <Override PartName="/ppt/media/image37.png" ContentType="image/png"/>
  <Override PartName="/ppt/media/image26.jpeg" ContentType="image/jpeg"/>
  <Override PartName="/ppt/media/image28.jpeg" ContentType="image/jpeg"/>
  <Override PartName="/ppt/media/image81.jpeg" ContentType="image/jpeg"/>
  <Override PartName="/ppt/media/image29.png" ContentType="image/png"/>
  <Override PartName="/ppt/media/image30.png" ContentType="image/png"/>
  <Override PartName="/ppt/media/image42.png" ContentType="image/png"/>
  <Override PartName="/ppt/media/image31.jpeg" ContentType="image/jpeg"/>
  <Override PartName="/ppt/media/image32.png" ContentType="image/png"/>
  <Override PartName="/ppt/media/image33.jpeg" ContentType="image/jpeg"/>
  <Override PartName="/ppt/media/image34.png" ContentType="image/png"/>
  <Override PartName="/ppt/media/image35.png" ContentType="image/png"/>
  <Override PartName="/ppt/media/image65.jpeg" ContentType="image/jpeg"/>
  <Override PartName="/ppt/media/image36.png" ContentType="image/png"/>
  <Override PartName="/ppt/media/image38.jpeg" ContentType="image/jpeg"/>
  <Override PartName="/ppt/media/image45.png" ContentType="image/png"/>
  <Override PartName="/ppt/media/image39.png" ContentType="image/png"/>
  <Override PartName="/ppt/media/image43.png" ContentType="image/png"/>
  <Override PartName="/ppt/media/image44.png" ContentType="image/png"/>
  <Override PartName="/ppt/media/image46.png" ContentType="image/png"/>
  <Override PartName="/ppt/media/image48.jpeg" ContentType="image/jpeg"/>
  <Override PartName="/ppt/media/image50.jpeg" ContentType="image/jpeg"/>
  <Override PartName="/ppt/media/image52.png" ContentType="image/png"/>
  <Override PartName="/ppt/media/image54.png" ContentType="image/png"/>
  <Override PartName="/ppt/media/image55.png" ContentType="image/png"/>
  <Override PartName="/ppt/media/image60.jpeg" ContentType="image/jpeg"/>
  <Override PartName="/ppt/media/image63.png" ContentType="image/png"/>
  <Override PartName="/ppt/media/image61.jpeg" ContentType="image/jpeg"/>
  <Override PartName="/ppt/media/image62.jpeg" ContentType="image/jpeg"/>
  <Override PartName="/ppt/media/image64.jpeg" ContentType="image/jpeg"/>
  <Override PartName="/ppt/media/image66.jpeg" ContentType="image/jpeg"/>
  <Override PartName="/ppt/media/image67.jpeg" ContentType="image/jpeg"/>
  <Override PartName="/ppt/media/image68.png" ContentType="image/png"/>
  <Override PartName="/ppt/media/image69.png" ContentType="image/png"/>
  <Override PartName="/ppt/media/image70.jpeg" ContentType="image/jpeg"/>
  <Override PartName="/ppt/media/image71.png" ContentType="image/png"/>
  <Override PartName="/ppt/media/image73.png" ContentType="image/png"/>
  <Override PartName="/ppt/media/image74.jpeg" ContentType="image/jpeg"/>
  <Override PartName="/ppt/media/image75.jpeg" ContentType="image/jpeg"/>
  <Override PartName="/ppt/media/image76.png" ContentType="image/png"/>
  <Override PartName="/ppt/media/image77.png" ContentType="image/png"/>
  <Override PartName="/ppt/media/image78.jpeg" ContentType="image/jpeg"/>
  <Override PartName="/ppt/media/image79.png" ContentType="image/png"/>
  <Override PartName="/ppt/media/image80.png" ContentType="image/png"/>
  <Override PartName="/ppt/media/image82.png" ContentType="image/png"/>
  <Override PartName="/ppt/media/image8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8288000" cy="10287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24" name="PlaceHolder 2"/>
          <p:cNvSpPr>
            <a:spLocks noGrp="1"/>
          </p:cNvSpPr>
          <p:nvPr>
            <p:ph type="body"/>
          </p:nvPr>
        </p:nvSpPr>
        <p:spPr>
          <a:xfrm>
            <a:off x="914400" y="2406960"/>
            <a:ext cx="16458840" cy="2845440"/>
          </a:xfrm>
          <a:prstGeom prst="rect">
            <a:avLst/>
          </a:prstGeom>
        </p:spPr>
        <p:txBody>
          <a:bodyPr lIns="0" rIns="0" tIns="0" bIns="0">
            <a:normAutofit/>
          </a:bodyPr>
          <a:p>
            <a:endParaRPr b="0" lang="es-ES" sz="3200" spc="-1" strike="noStrike">
              <a:latin typeface="Arial"/>
            </a:endParaRPr>
          </a:p>
        </p:txBody>
      </p:sp>
      <p:sp>
        <p:nvSpPr>
          <p:cNvPr id="25" name="PlaceHolder 3"/>
          <p:cNvSpPr>
            <a:spLocks noGrp="1"/>
          </p:cNvSpPr>
          <p:nvPr>
            <p:ph type="body"/>
          </p:nvPr>
        </p:nvSpPr>
        <p:spPr>
          <a:xfrm>
            <a:off x="914400" y="5523120"/>
            <a:ext cx="16458840" cy="28454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27" name="PlaceHolder 2"/>
          <p:cNvSpPr>
            <a:spLocks noGrp="1"/>
          </p:cNvSpPr>
          <p:nvPr>
            <p:ph type="body"/>
          </p:nvPr>
        </p:nvSpPr>
        <p:spPr>
          <a:xfrm>
            <a:off x="914400" y="2406960"/>
            <a:ext cx="8031600" cy="2845440"/>
          </a:xfrm>
          <a:prstGeom prst="rect">
            <a:avLst/>
          </a:prstGeom>
        </p:spPr>
        <p:txBody>
          <a:bodyPr lIns="0" rIns="0" tIns="0" bIns="0">
            <a:normAutofit/>
          </a:bodyPr>
          <a:p>
            <a:endParaRPr b="0" lang="es-ES" sz="3200" spc="-1" strike="noStrike">
              <a:latin typeface="Arial"/>
            </a:endParaRPr>
          </a:p>
        </p:txBody>
      </p:sp>
      <p:sp>
        <p:nvSpPr>
          <p:cNvPr id="28" name="PlaceHolder 3"/>
          <p:cNvSpPr>
            <a:spLocks noGrp="1"/>
          </p:cNvSpPr>
          <p:nvPr>
            <p:ph type="body"/>
          </p:nvPr>
        </p:nvSpPr>
        <p:spPr>
          <a:xfrm>
            <a:off x="9348120" y="2406960"/>
            <a:ext cx="8031600" cy="2845440"/>
          </a:xfrm>
          <a:prstGeom prst="rect">
            <a:avLst/>
          </a:prstGeom>
        </p:spPr>
        <p:txBody>
          <a:bodyPr lIns="0" rIns="0" tIns="0" bIns="0">
            <a:normAutofit/>
          </a:bodyPr>
          <a:p>
            <a:endParaRPr b="0" lang="es-ES" sz="3200" spc="-1" strike="noStrike">
              <a:latin typeface="Arial"/>
            </a:endParaRPr>
          </a:p>
        </p:txBody>
      </p:sp>
      <p:sp>
        <p:nvSpPr>
          <p:cNvPr id="29" name="PlaceHolder 4"/>
          <p:cNvSpPr>
            <a:spLocks noGrp="1"/>
          </p:cNvSpPr>
          <p:nvPr>
            <p:ph type="body"/>
          </p:nvPr>
        </p:nvSpPr>
        <p:spPr>
          <a:xfrm>
            <a:off x="9348120" y="5523120"/>
            <a:ext cx="8031600" cy="2845440"/>
          </a:xfrm>
          <a:prstGeom prst="rect">
            <a:avLst/>
          </a:prstGeom>
        </p:spPr>
        <p:txBody>
          <a:bodyPr lIns="0" rIns="0" tIns="0" bIns="0">
            <a:normAutofit/>
          </a:bodyPr>
          <a:p>
            <a:endParaRPr b="0" lang="es-ES" sz="3200" spc="-1" strike="noStrike">
              <a:latin typeface="Arial"/>
            </a:endParaRPr>
          </a:p>
        </p:txBody>
      </p:sp>
      <p:sp>
        <p:nvSpPr>
          <p:cNvPr id="30" name="PlaceHolder 5"/>
          <p:cNvSpPr>
            <a:spLocks noGrp="1"/>
          </p:cNvSpPr>
          <p:nvPr>
            <p:ph type="body"/>
          </p:nvPr>
        </p:nvSpPr>
        <p:spPr>
          <a:xfrm>
            <a:off x="914400" y="5523120"/>
            <a:ext cx="8031600" cy="284544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32" name="PlaceHolder 2"/>
          <p:cNvSpPr>
            <a:spLocks noGrp="1"/>
          </p:cNvSpPr>
          <p:nvPr>
            <p:ph type="body"/>
          </p:nvPr>
        </p:nvSpPr>
        <p:spPr>
          <a:xfrm>
            <a:off x="914400" y="2406960"/>
            <a:ext cx="5299560" cy="2845440"/>
          </a:xfrm>
          <a:prstGeom prst="rect">
            <a:avLst/>
          </a:prstGeom>
        </p:spPr>
        <p:txBody>
          <a:bodyPr lIns="0" rIns="0" tIns="0" bIns="0">
            <a:normAutofit/>
          </a:bodyPr>
          <a:p>
            <a:endParaRPr b="0" lang="es-ES" sz="3200" spc="-1" strike="noStrike">
              <a:latin typeface="Arial"/>
            </a:endParaRPr>
          </a:p>
        </p:txBody>
      </p:sp>
      <p:sp>
        <p:nvSpPr>
          <p:cNvPr id="33" name="PlaceHolder 3"/>
          <p:cNvSpPr>
            <a:spLocks noGrp="1"/>
          </p:cNvSpPr>
          <p:nvPr>
            <p:ph type="body"/>
          </p:nvPr>
        </p:nvSpPr>
        <p:spPr>
          <a:xfrm>
            <a:off x="6479280" y="2406960"/>
            <a:ext cx="5299560" cy="2845440"/>
          </a:xfrm>
          <a:prstGeom prst="rect">
            <a:avLst/>
          </a:prstGeom>
        </p:spPr>
        <p:txBody>
          <a:bodyPr lIns="0" rIns="0" tIns="0" bIns="0">
            <a:normAutofit/>
          </a:bodyPr>
          <a:p>
            <a:endParaRPr b="0" lang="es-ES" sz="3200" spc="-1" strike="noStrike">
              <a:latin typeface="Arial"/>
            </a:endParaRPr>
          </a:p>
        </p:txBody>
      </p:sp>
      <p:sp>
        <p:nvSpPr>
          <p:cNvPr id="34" name="PlaceHolder 4"/>
          <p:cNvSpPr>
            <a:spLocks noGrp="1"/>
          </p:cNvSpPr>
          <p:nvPr>
            <p:ph type="body"/>
          </p:nvPr>
        </p:nvSpPr>
        <p:spPr>
          <a:xfrm>
            <a:off x="12044160" y="2406960"/>
            <a:ext cx="5299560" cy="2845440"/>
          </a:xfrm>
          <a:prstGeom prst="rect">
            <a:avLst/>
          </a:prstGeom>
        </p:spPr>
        <p:txBody>
          <a:bodyPr lIns="0" rIns="0" tIns="0" bIns="0">
            <a:normAutofit/>
          </a:bodyPr>
          <a:p>
            <a:endParaRPr b="0" lang="es-ES" sz="3200" spc="-1" strike="noStrike">
              <a:latin typeface="Arial"/>
            </a:endParaRPr>
          </a:p>
        </p:txBody>
      </p:sp>
      <p:sp>
        <p:nvSpPr>
          <p:cNvPr id="35" name="PlaceHolder 5"/>
          <p:cNvSpPr>
            <a:spLocks noGrp="1"/>
          </p:cNvSpPr>
          <p:nvPr>
            <p:ph type="body"/>
          </p:nvPr>
        </p:nvSpPr>
        <p:spPr>
          <a:xfrm>
            <a:off x="12044160" y="5523120"/>
            <a:ext cx="5299560" cy="2845440"/>
          </a:xfrm>
          <a:prstGeom prst="rect">
            <a:avLst/>
          </a:prstGeom>
        </p:spPr>
        <p:txBody>
          <a:bodyPr lIns="0" rIns="0" tIns="0" bIns="0">
            <a:normAutofit/>
          </a:bodyPr>
          <a:p>
            <a:endParaRPr b="0" lang="es-ES" sz="3200" spc="-1" strike="noStrike">
              <a:latin typeface="Arial"/>
            </a:endParaRPr>
          </a:p>
        </p:txBody>
      </p:sp>
      <p:sp>
        <p:nvSpPr>
          <p:cNvPr id="36" name="PlaceHolder 6"/>
          <p:cNvSpPr>
            <a:spLocks noGrp="1"/>
          </p:cNvSpPr>
          <p:nvPr>
            <p:ph type="body"/>
          </p:nvPr>
        </p:nvSpPr>
        <p:spPr>
          <a:xfrm>
            <a:off x="6479280" y="5523120"/>
            <a:ext cx="5299560" cy="2845440"/>
          </a:xfrm>
          <a:prstGeom prst="rect">
            <a:avLst/>
          </a:prstGeom>
        </p:spPr>
        <p:txBody>
          <a:bodyPr lIns="0" rIns="0" tIns="0" bIns="0">
            <a:normAutofit/>
          </a:bodyPr>
          <a:p>
            <a:endParaRPr b="0" lang="es-ES" sz="3200" spc="-1" strike="noStrike">
              <a:latin typeface="Arial"/>
            </a:endParaRPr>
          </a:p>
        </p:txBody>
      </p:sp>
      <p:sp>
        <p:nvSpPr>
          <p:cNvPr id="37" name="PlaceHolder 7"/>
          <p:cNvSpPr>
            <a:spLocks noGrp="1"/>
          </p:cNvSpPr>
          <p:nvPr>
            <p:ph type="body"/>
          </p:nvPr>
        </p:nvSpPr>
        <p:spPr>
          <a:xfrm>
            <a:off x="914400" y="5523120"/>
            <a:ext cx="5299560" cy="284544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5" name="PlaceHolder 2"/>
          <p:cNvSpPr>
            <a:spLocks noGrp="1"/>
          </p:cNvSpPr>
          <p:nvPr>
            <p:ph type="body"/>
          </p:nvPr>
        </p:nvSpPr>
        <p:spPr>
          <a:xfrm>
            <a:off x="914400" y="2406960"/>
            <a:ext cx="16458840" cy="5965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7" name="PlaceHolder 2"/>
          <p:cNvSpPr>
            <a:spLocks noGrp="1"/>
          </p:cNvSpPr>
          <p:nvPr>
            <p:ph type="body"/>
          </p:nvPr>
        </p:nvSpPr>
        <p:spPr>
          <a:xfrm>
            <a:off x="914400" y="2406960"/>
            <a:ext cx="8031600" cy="5965920"/>
          </a:xfrm>
          <a:prstGeom prst="rect">
            <a:avLst/>
          </a:prstGeom>
        </p:spPr>
        <p:txBody>
          <a:bodyPr lIns="0" rIns="0" tIns="0" bIns="0">
            <a:normAutofit/>
          </a:bodyPr>
          <a:p>
            <a:endParaRPr b="0" lang="es-ES" sz="3200" spc="-1" strike="noStrike">
              <a:latin typeface="Arial"/>
            </a:endParaRPr>
          </a:p>
        </p:txBody>
      </p:sp>
      <p:sp>
        <p:nvSpPr>
          <p:cNvPr id="8" name="PlaceHolder 3"/>
          <p:cNvSpPr>
            <a:spLocks noGrp="1"/>
          </p:cNvSpPr>
          <p:nvPr>
            <p:ph type="body"/>
          </p:nvPr>
        </p:nvSpPr>
        <p:spPr>
          <a:xfrm>
            <a:off x="9348120" y="2406960"/>
            <a:ext cx="8031600" cy="5965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12" name="PlaceHolder 2"/>
          <p:cNvSpPr>
            <a:spLocks noGrp="1"/>
          </p:cNvSpPr>
          <p:nvPr>
            <p:ph type="body"/>
          </p:nvPr>
        </p:nvSpPr>
        <p:spPr>
          <a:xfrm>
            <a:off x="914400" y="2406960"/>
            <a:ext cx="8031600" cy="2845440"/>
          </a:xfrm>
          <a:prstGeom prst="rect">
            <a:avLst/>
          </a:prstGeom>
        </p:spPr>
        <p:txBody>
          <a:bodyPr lIns="0" rIns="0" tIns="0" bIns="0">
            <a:normAutofit/>
          </a:bodyPr>
          <a:p>
            <a:endParaRPr b="0" lang="es-ES" sz="3200" spc="-1" strike="noStrike">
              <a:latin typeface="Arial"/>
            </a:endParaRPr>
          </a:p>
        </p:txBody>
      </p:sp>
      <p:sp>
        <p:nvSpPr>
          <p:cNvPr id="13" name="PlaceHolder 3"/>
          <p:cNvSpPr>
            <a:spLocks noGrp="1"/>
          </p:cNvSpPr>
          <p:nvPr>
            <p:ph type="body"/>
          </p:nvPr>
        </p:nvSpPr>
        <p:spPr>
          <a:xfrm>
            <a:off x="914400" y="5523120"/>
            <a:ext cx="8031600" cy="2845440"/>
          </a:xfrm>
          <a:prstGeom prst="rect">
            <a:avLst/>
          </a:prstGeom>
        </p:spPr>
        <p:txBody>
          <a:bodyPr lIns="0" rIns="0" tIns="0" bIns="0">
            <a:normAutofit/>
          </a:bodyPr>
          <a:p>
            <a:endParaRPr b="0" lang="es-ES" sz="3200" spc="-1" strike="noStrike">
              <a:latin typeface="Arial"/>
            </a:endParaRPr>
          </a:p>
        </p:txBody>
      </p:sp>
      <p:sp>
        <p:nvSpPr>
          <p:cNvPr id="14" name="PlaceHolder 4"/>
          <p:cNvSpPr>
            <a:spLocks noGrp="1"/>
          </p:cNvSpPr>
          <p:nvPr>
            <p:ph type="body"/>
          </p:nvPr>
        </p:nvSpPr>
        <p:spPr>
          <a:xfrm>
            <a:off x="9348120" y="2406960"/>
            <a:ext cx="8031600" cy="596592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16" name="PlaceHolder 2"/>
          <p:cNvSpPr>
            <a:spLocks noGrp="1"/>
          </p:cNvSpPr>
          <p:nvPr>
            <p:ph type="body"/>
          </p:nvPr>
        </p:nvSpPr>
        <p:spPr>
          <a:xfrm>
            <a:off x="914400" y="2406960"/>
            <a:ext cx="8031600" cy="5965920"/>
          </a:xfrm>
          <a:prstGeom prst="rect">
            <a:avLst/>
          </a:prstGeom>
        </p:spPr>
        <p:txBody>
          <a:bodyPr lIns="0" rIns="0" tIns="0" bIns="0">
            <a:normAutofit/>
          </a:bodyPr>
          <a:p>
            <a:endParaRPr b="0" lang="es-ES" sz="3200" spc="-1" strike="noStrike">
              <a:latin typeface="Arial"/>
            </a:endParaRPr>
          </a:p>
        </p:txBody>
      </p:sp>
      <p:sp>
        <p:nvSpPr>
          <p:cNvPr id="17" name="PlaceHolder 3"/>
          <p:cNvSpPr>
            <a:spLocks noGrp="1"/>
          </p:cNvSpPr>
          <p:nvPr>
            <p:ph type="body"/>
          </p:nvPr>
        </p:nvSpPr>
        <p:spPr>
          <a:xfrm>
            <a:off x="9348120" y="2406960"/>
            <a:ext cx="8031600" cy="2845440"/>
          </a:xfrm>
          <a:prstGeom prst="rect">
            <a:avLst/>
          </a:prstGeom>
        </p:spPr>
        <p:txBody>
          <a:bodyPr lIns="0" rIns="0" tIns="0" bIns="0">
            <a:normAutofit/>
          </a:bodyPr>
          <a:p>
            <a:endParaRPr b="0" lang="es-ES" sz="3200" spc="-1" strike="noStrike">
              <a:latin typeface="Arial"/>
            </a:endParaRPr>
          </a:p>
        </p:txBody>
      </p:sp>
      <p:sp>
        <p:nvSpPr>
          <p:cNvPr id="18" name="PlaceHolder 4"/>
          <p:cNvSpPr>
            <a:spLocks noGrp="1"/>
          </p:cNvSpPr>
          <p:nvPr>
            <p:ph type="body"/>
          </p:nvPr>
        </p:nvSpPr>
        <p:spPr>
          <a:xfrm>
            <a:off x="9348120" y="5523120"/>
            <a:ext cx="8031600" cy="284544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p:spPr>
        <p:txBody>
          <a:bodyPr lIns="0" rIns="0" tIns="0" bIns="0" anchor="ctr"/>
          <a:p>
            <a:pPr algn="ctr"/>
            <a:endParaRPr b="0" lang="es-ES" sz="4400" spc="-1" strike="noStrike">
              <a:latin typeface="Arial"/>
            </a:endParaRPr>
          </a:p>
        </p:txBody>
      </p:sp>
      <p:sp>
        <p:nvSpPr>
          <p:cNvPr id="20" name="PlaceHolder 2"/>
          <p:cNvSpPr>
            <a:spLocks noGrp="1"/>
          </p:cNvSpPr>
          <p:nvPr>
            <p:ph type="body"/>
          </p:nvPr>
        </p:nvSpPr>
        <p:spPr>
          <a:xfrm>
            <a:off x="914400" y="2406960"/>
            <a:ext cx="8031600" cy="2845440"/>
          </a:xfrm>
          <a:prstGeom prst="rect">
            <a:avLst/>
          </a:prstGeom>
        </p:spPr>
        <p:txBody>
          <a:bodyPr lIns="0" rIns="0" tIns="0" bIns="0">
            <a:normAutofit/>
          </a:bodyPr>
          <a:p>
            <a:endParaRPr b="0" lang="es-ES" sz="3200" spc="-1" strike="noStrike">
              <a:latin typeface="Arial"/>
            </a:endParaRPr>
          </a:p>
        </p:txBody>
      </p:sp>
      <p:sp>
        <p:nvSpPr>
          <p:cNvPr id="21" name="PlaceHolder 3"/>
          <p:cNvSpPr>
            <a:spLocks noGrp="1"/>
          </p:cNvSpPr>
          <p:nvPr>
            <p:ph type="body"/>
          </p:nvPr>
        </p:nvSpPr>
        <p:spPr>
          <a:xfrm>
            <a:off x="9348120" y="2406960"/>
            <a:ext cx="8031600" cy="2845440"/>
          </a:xfrm>
          <a:prstGeom prst="rect">
            <a:avLst/>
          </a:prstGeom>
        </p:spPr>
        <p:txBody>
          <a:bodyPr lIns="0" rIns="0" tIns="0" bIns="0">
            <a:normAutofit/>
          </a:bodyPr>
          <a:p>
            <a:endParaRPr b="0" lang="es-ES" sz="3200" spc="-1" strike="noStrike">
              <a:latin typeface="Arial"/>
            </a:endParaRPr>
          </a:p>
        </p:txBody>
      </p:sp>
      <p:sp>
        <p:nvSpPr>
          <p:cNvPr id="22" name="PlaceHolder 4"/>
          <p:cNvSpPr>
            <a:spLocks noGrp="1"/>
          </p:cNvSpPr>
          <p:nvPr>
            <p:ph type="body"/>
          </p:nvPr>
        </p:nvSpPr>
        <p:spPr>
          <a:xfrm>
            <a:off x="914400" y="5523120"/>
            <a:ext cx="16458840" cy="284544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840" cy="1717560"/>
          </a:xfrm>
          <a:prstGeom prst="rect">
            <a:avLst/>
          </a:prstGeom>
        </p:spPr>
        <p:txBody>
          <a:bodyPr lIns="0" rIns="0" tIns="0" bIns="0" anchor="ctr"/>
          <a:p>
            <a:pPr algn="ctr"/>
            <a:r>
              <a:rPr b="0" lang="es-ES" sz="4400" spc="-1" strike="noStrike">
                <a:latin typeface="Arial"/>
              </a:rPr>
              <a:t>Pulse para editar el formato del texto de título</a:t>
            </a:r>
            <a:endParaRPr b="0" lang="es-ES" sz="4400" spc="-1" strike="noStrike">
              <a:latin typeface="Arial"/>
            </a:endParaRPr>
          </a:p>
        </p:txBody>
      </p:sp>
      <p:sp>
        <p:nvSpPr>
          <p:cNvPr id="1" name="PlaceHolder 2"/>
          <p:cNvSpPr>
            <a:spLocks noGrp="1"/>
          </p:cNvSpPr>
          <p:nvPr>
            <p:ph type="body"/>
          </p:nvPr>
        </p:nvSpPr>
        <p:spPr>
          <a:xfrm>
            <a:off x="914400" y="2406960"/>
            <a:ext cx="16458840" cy="5965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jpe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jpe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jpe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jpeg"/><Relationship Id="rId4"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jpeg"/><Relationship Id="rId7"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jpeg"/><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image" Target="../media/image68.pn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jpeg"/><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jpeg"/><Relationship Id="rId3" Type="http://schemas.openxmlformats.org/officeDocument/2006/relationships/image" Target="../media/image75.jpe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image" Target="../media/image79.png"/><Relationship Id="rId3"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pic>
        <p:nvPicPr>
          <p:cNvPr id="38" name="Picture 2" descr=""/>
          <p:cNvPicPr/>
          <p:nvPr/>
        </p:nvPicPr>
        <p:blipFill>
          <a:blip r:embed="rId1"/>
          <a:srcRect l="0" t="23747" r="0" b="36564"/>
          <a:stretch/>
        </p:blipFill>
        <p:spPr>
          <a:xfrm>
            <a:off x="0" y="5476680"/>
            <a:ext cx="18287280" cy="4809600"/>
          </a:xfrm>
          <a:prstGeom prst="rect">
            <a:avLst/>
          </a:prstGeom>
          <a:ln>
            <a:noFill/>
          </a:ln>
        </p:spPr>
      </p:pic>
      <p:sp>
        <p:nvSpPr>
          <p:cNvPr id="39" name="CustomShape 1"/>
          <p:cNvSpPr/>
          <p:nvPr/>
        </p:nvSpPr>
        <p:spPr>
          <a:xfrm>
            <a:off x="2304720" y="4153680"/>
            <a:ext cx="13255560" cy="3395520"/>
          </a:xfrm>
          <a:prstGeom prst="rect">
            <a:avLst/>
          </a:prstGeom>
          <a:solidFill>
            <a:srgbClr val="cced00"/>
          </a:solidFill>
          <a:ln>
            <a:noFill/>
          </a:ln>
        </p:spPr>
        <p:style>
          <a:lnRef idx="0"/>
          <a:fillRef idx="0"/>
          <a:effectRef idx="0"/>
          <a:fontRef idx="minor"/>
        </p:style>
      </p:sp>
      <p:sp>
        <p:nvSpPr>
          <p:cNvPr id="40" name="CustomShape 2"/>
          <p:cNvSpPr/>
          <p:nvPr/>
        </p:nvSpPr>
        <p:spPr>
          <a:xfrm>
            <a:off x="2863440" y="4736880"/>
            <a:ext cx="12137760" cy="2234880"/>
          </a:xfrm>
          <a:prstGeom prst="rect">
            <a:avLst/>
          </a:prstGeom>
          <a:noFill/>
          <a:ln>
            <a:noFill/>
          </a:ln>
        </p:spPr>
        <p:style>
          <a:lnRef idx="0"/>
          <a:fillRef idx="0"/>
          <a:effectRef idx="0"/>
          <a:fontRef idx="minor"/>
        </p:style>
        <p:txBody>
          <a:bodyPr lIns="0" rIns="0" tIns="0" bIns="0"/>
          <a:p>
            <a:pPr algn="ctr">
              <a:lnSpc>
                <a:spcPts val="8799"/>
              </a:lnSpc>
            </a:pPr>
            <a:r>
              <a:rPr b="0" lang="es-ES" sz="8000" spc="-1" strike="noStrike">
                <a:solidFill>
                  <a:srgbClr val="1b1a1a"/>
                </a:solidFill>
                <a:latin typeface="Muli Black Bold"/>
                <a:ea typeface="DejaVu Sans"/>
              </a:rPr>
              <a:t>¿CÓMO RECONOCER UNA FAKE NEWS?</a:t>
            </a:r>
            <a:endParaRPr b="0" lang="es-ES" sz="8000" spc="-1" strike="noStrike">
              <a:latin typeface="Arial"/>
            </a:endParaRPr>
          </a:p>
        </p:txBody>
      </p:sp>
      <p:sp>
        <p:nvSpPr>
          <p:cNvPr id="41" name="CustomShape 3"/>
          <p:cNvSpPr/>
          <p:nvPr/>
        </p:nvSpPr>
        <p:spPr>
          <a:xfrm>
            <a:off x="102888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42" name="CustomShape 4"/>
          <p:cNvSpPr/>
          <p:nvPr/>
        </p:nvSpPr>
        <p:spPr>
          <a:xfrm>
            <a:off x="6713280" y="1998720"/>
            <a:ext cx="8847000" cy="14400"/>
          </a:xfrm>
          <a:prstGeom prst="rect">
            <a:avLst/>
          </a:prstGeom>
          <a:solidFill>
            <a:srgbClr val="cced00"/>
          </a:solidFill>
          <a:ln>
            <a:noFill/>
          </a:ln>
        </p:spPr>
        <p:style>
          <a:lnRef idx="0"/>
          <a:fillRef idx="0"/>
          <a:effectRef idx="0"/>
          <a:fontRef idx="minor"/>
        </p:style>
      </p:sp>
      <p:sp>
        <p:nvSpPr>
          <p:cNvPr id="43" name="CustomShape 5"/>
          <p:cNvSpPr/>
          <p:nvPr/>
        </p:nvSpPr>
        <p:spPr>
          <a:xfrm>
            <a:off x="6713280" y="1298520"/>
            <a:ext cx="8847000" cy="461520"/>
          </a:xfrm>
          <a:prstGeom prst="rect">
            <a:avLst/>
          </a:prstGeom>
          <a:noFill/>
          <a:ln>
            <a:noFill/>
          </a:ln>
        </p:spPr>
        <p:style>
          <a:lnRef idx="0"/>
          <a:fillRef idx="0"/>
          <a:effectRef idx="0"/>
          <a:fontRef idx="minor"/>
        </p:style>
        <p:txBody>
          <a:bodyPr lIns="0" rIns="0" tIns="0" bIns="0"/>
          <a:p>
            <a:pPr algn="ctr">
              <a:lnSpc>
                <a:spcPts val="3640"/>
              </a:lnSpc>
            </a:pPr>
            <a:r>
              <a:rPr b="1" lang="es-ES" sz="2800" spc="80" strike="noStrike">
                <a:solidFill>
                  <a:srgbClr val="ffffff"/>
                </a:solidFill>
                <a:latin typeface="Open Sans"/>
                <a:ea typeface="DejaVu Sans"/>
              </a:rPr>
              <a:t>AYUNTAMIENTO DE MAIRENA DEL ALJARAFE</a:t>
            </a:r>
            <a:endParaRPr b="0" lang="es-ES" sz="2800" spc="-1" strike="noStrike">
              <a:latin typeface="Arial"/>
            </a:endParaRPr>
          </a:p>
        </p:txBody>
      </p:sp>
      <p:sp>
        <p:nvSpPr>
          <p:cNvPr id="44" name="CustomShape 6"/>
          <p:cNvSpPr/>
          <p:nvPr/>
        </p:nvSpPr>
        <p:spPr>
          <a:xfrm>
            <a:off x="6713280" y="2299680"/>
            <a:ext cx="8847000" cy="395640"/>
          </a:xfrm>
          <a:prstGeom prst="rect">
            <a:avLst/>
          </a:prstGeom>
          <a:noFill/>
          <a:ln>
            <a:noFill/>
          </a:ln>
        </p:spPr>
        <p:style>
          <a:lnRef idx="0"/>
          <a:fillRef idx="0"/>
          <a:effectRef idx="0"/>
          <a:fontRef idx="minor"/>
        </p:style>
        <p:txBody>
          <a:bodyPr lIns="0" rIns="0" tIns="0" bIns="0"/>
          <a:p>
            <a:pPr algn="ctr">
              <a:lnSpc>
                <a:spcPts val="3115"/>
              </a:lnSpc>
            </a:pPr>
            <a:r>
              <a:rPr b="1" lang="es-ES" sz="2839" spc="-1" strike="noStrike">
                <a:solidFill>
                  <a:srgbClr val="ffffff"/>
                </a:solidFill>
                <a:latin typeface="Open Sans"/>
                <a:ea typeface="DejaVu Sans"/>
              </a:rPr>
              <a:t>Curso 2020/2021</a:t>
            </a:r>
            <a:endParaRPr b="0" lang="es-ES" sz="2839" spc="-1" strike="noStrike">
              <a:latin typeface="Arial"/>
            </a:endParaRPr>
          </a:p>
        </p:txBody>
      </p:sp>
      <p:pic>
        <p:nvPicPr>
          <p:cNvPr id="45" name="Picture 12" descr=""/>
          <p:cNvPicPr/>
          <p:nvPr/>
        </p:nvPicPr>
        <p:blipFill>
          <a:blip r:embed="rId2"/>
          <a:stretch/>
        </p:blipFill>
        <p:spPr>
          <a:xfrm>
            <a:off x="2304720" y="484200"/>
            <a:ext cx="2910600" cy="3047760"/>
          </a:xfrm>
          <a:prstGeom prst="rect">
            <a:avLst/>
          </a:prstGeom>
          <a:ln>
            <a:noFill/>
          </a:ln>
        </p:spPr>
      </p:pic>
      <p:pic>
        <p:nvPicPr>
          <p:cNvPr id="46" name="Picture 14" descr=""/>
          <p:cNvPicPr/>
          <p:nvPr/>
        </p:nvPicPr>
        <p:blipFill>
          <a:blip r:embed="rId3"/>
          <a:srcRect l="0" t="3212" r="0" b="3212"/>
          <a:stretch/>
        </p:blipFill>
        <p:spPr>
          <a:xfrm>
            <a:off x="16463880" y="484200"/>
            <a:ext cx="1254240" cy="828000"/>
          </a:xfrm>
          <a:prstGeom prst="rect">
            <a:avLst/>
          </a:prstGeom>
          <a:ln>
            <a:noFill/>
          </a:ln>
        </p:spPr>
      </p:pic>
      <p:sp>
        <p:nvSpPr>
          <p:cNvPr id="47" name="CustomShape 7"/>
          <p:cNvSpPr/>
          <p:nvPr/>
        </p:nvSpPr>
        <p:spPr>
          <a:xfrm>
            <a:off x="16741440" y="684000"/>
            <a:ext cx="699120" cy="435240"/>
          </a:xfrm>
          <a:prstGeom prst="rect">
            <a:avLst/>
          </a:prstGeom>
          <a:noFill/>
          <a:ln>
            <a:noFill/>
          </a:ln>
        </p:spPr>
        <p:style>
          <a:lnRef idx="0"/>
          <a:fillRef idx="0"/>
          <a:effectRef idx="0"/>
          <a:fontRef idx="minor"/>
        </p:style>
        <p:txBody>
          <a:bodyPr lIns="0" rIns="0" tIns="0" bIns="0"/>
          <a:p>
            <a:pPr algn="ctr">
              <a:lnSpc>
                <a:spcPts val="3427"/>
              </a:lnSpc>
            </a:pPr>
            <a:r>
              <a:rPr b="0" lang="es-ES" sz="3120" spc="-1" strike="noStrike">
                <a:solidFill>
                  <a:srgbClr val="cced00"/>
                </a:solidFill>
                <a:latin typeface="Muli Bold"/>
                <a:ea typeface="DejaVu Sans"/>
              </a:rPr>
              <a:t>FN</a:t>
            </a:r>
            <a:endParaRPr b="0" lang="es-ES" sz="312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52" name="Picture 2" descr=""/>
          <p:cNvPicPr/>
          <p:nvPr/>
        </p:nvPicPr>
        <p:blipFill>
          <a:blip r:embed="rId1"/>
          <a:srcRect l="0" t="39485" r="6006" b="35608"/>
          <a:stretch/>
        </p:blipFill>
        <p:spPr>
          <a:xfrm>
            <a:off x="0" y="0"/>
            <a:ext cx="18287280" cy="7264440"/>
          </a:xfrm>
          <a:prstGeom prst="rect">
            <a:avLst/>
          </a:prstGeom>
          <a:ln>
            <a:noFill/>
          </a:ln>
        </p:spPr>
      </p:pic>
      <p:sp>
        <p:nvSpPr>
          <p:cNvPr id="153" name="CustomShape 1"/>
          <p:cNvSpPr/>
          <p:nvPr/>
        </p:nvSpPr>
        <p:spPr>
          <a:xfrm>
            <a:off x="3624120" y="5819040"/>
            <a:ext cx="11039040" cy="2891880"/>
          </a:xfrm>
          <a:prstGeom prst="rect">
            <a:avLst/>
          </a:prstGeom>
          <a:solidFill>
            <a:srgbClr val="cced00"/>
          </a:solidFill>
          <a:ln>
            <a:noFill/>
          </a:ln>
        </p:spPr>
        <p:style>
          <a:lnRef idx="0"/>
          <a:fillRef idx="0"/>
          <a:effectRef idx="0"/>
          <a:fontRef idx="minor"/>
        </p:style>
      </p:sp>
      <p:sp>
        <p:nvSpPr>
          <p:cNvPr id="154" name="CustomShape 2"/>
          <p:cNvSpPr/>
          <p:nvPr/>
        </p:nvSpPr>
        <p:spPr>
          <a:xfrm>
            <a:off x="4091760" y="6299280"/>
            <a:ext cx="10103760" cy="977760"/>
          </a:xfrm>
          <a:prstGeom prst="rect">
            <a:avLst/>
          </a:prstGeom>
          <a:noFill/>
          <a:ln>
            <a:noFill/>
          </a:ln>
        </p:spPr>
        <p:style>
          <a:lnRef idx="0"/>
          <a:fillRef idx="0"/>
          <a:effectRef idx="0"/>
          <a:fontRef idx="minor"/>
        </p:style>
        <p:txBody>
          <a:bodyPr lIns="0" rIns="0" tIns="0" bIns="0"/>
          <a:p>
            <a:pPr algn="ctr">
              <a:lnSpc>
                <a:spcPts val="7699"/>
              </a:lnSpc>
            </a:pPr>
            <a:r>
              <a:rPr b="0" lang="es-ES" sz="7000" spc="-1" strike="noStrike">
                <a:solidFill>
                  <a:srgbClr val="1b1a1a"/>
                </a:solidFill>
                <a:latin typeface="Muli Black Bold"/>
                <a:ea typeface="DejaVu Sans"/>
              </a:rPr>
              <a:t>La autoría de la noticia</a:t>
            </a:r>
            <a:endParaRPr b="0" lang="es-ES" sz="7000" spc="-1" strike="noStrike">
              <a:latin typeface="Arial"/>
            </a:endParaRPr>
          </a:p>
        </p:txBody>
      </p:sp>
      <p:sp>
        <p:nvSpPr>
          <p:cNvPr id="155" name="CustomShape 3"/>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156" name="CustomShape 4"/>
          <p:cNvSpPr/>
          <p:nvPr/>
        </p:nvSpPr>
        <p:spPr>
          <a:xfrm>
            <a:off x="0" y="590760"/>
            <a:ext cx="4446720" cy="920880"/>
          </a:xfrm>
          <a:prstGeom prst="rect">
            <a:avLst/>
          </a:prstGeom>
          <a:solidFill>
            <a:srgbClr val="cced00"/>
          </a:solidFill>
          <a:ln>
            <a:noFill/>
          </a:ln>
        </p:spPr>
        <p:style>
          <a:lnRef idx="0"/>
          <a:fillRef idx="0"/>
          <a:effectRef idx="0"/>
          <a:fontRef idx="minor"/>
        </p:style>
      </p:sp>
      <p:sp>
        <p:nvSpPr>
          <p:cNvPr id="157" name="CustomShape 5"/>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pic>
        <p:nvPicPr>
          <p:cNvPr id="158" name="Picture 12" descr=""/>
          <p:cNvPicPr/>
          <p:nvPr/>
        </p:nvPicPr>
        <p:blipFill>
          <a:blip r:embed="rId2"/>
          <a:srcRect l="0" t="3212" r="0" b="3212"/>
          <a:stretch/>
        </p:blipFill>
        <p:spPr>
          <a:xfrm>
            <a:off x="16474320" y="571680"/>
            <a:ext cx="1136160" cy="749880"/>
          </a:xfrm>
          <a:prstGeom prst="rect">
            <a:avLst/>
          </a:prstGeom>
          <a:ln>
            <a:noFill/>
          </a:ln>
        </p:spPr>
      </p:pic>
      <p:sp>
        <p:nvSpPr>
          <p:cNvPr id="159" name="CustomShape 6"/>
          <p:cNvSpPr/>
          <p:nvPr/>
        </p:nvSpPr>
        <p:spPr>
          <a:xfrm>
            <a:off x="16725960" y="7545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160"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161" name="CustomShape 2"/>
          <p:cNvSpPr/>
          <p:nvPr/>
        </p:nvSpPr>
        <p:spPr>
          <a:xfrm>
            <a:off x="0" y="685800"/>
            <a:ext cx="4761360" cy="1019880"/>
          </a:xfrm>
          <a:prstGeom prst="rect">
            <a:avLst/>
          </a:prstGeom>
          <a:solidFill>
            <a:srgbClr val="cced00"/>
          </a:solidFill>
          <a:ln>
            <a:noFill/>
          </a:ln>
        </p:spPr>
        <p:style>
          <a:lnRef idx="0"/>
          <a:fillRef idx="0"/>
          <a:effectRef idx="0"/>
          <a:fontRef idx="minor"/>
        </p:style>
      </p:sp>
      <p:sp>
        <p:nvSpPr>
          <p:cNvPr id="162" name="CustomShape 3"/>
          <p:cNvSpPr/>
          <p:nvPr/>
        </p:nvSpPr>
        <p:spPr>
          <a:xfrm>
            <a:off x="1219320" y="861840"/>
            <a:ext cx="3201120" cy="670320"/>
          </a:xfrm>
          <a:prstGeom prst="rect">
            <a:avLst/>
          </a:prstGeom>
          <a:noFill/>
          <a:ln>
            <a:noFill/>
          </a:ln>
        </p:spPr>
        <p:style>
          <a:lnRef idx="0"/>
          <a:fillRef idx="0"/>
          <a:effectRef idx="0"/>
          <a:fontRef idx="minor"/>
        </p:style>
        <p:txBody>
          <a:bodyPr lIns="0" rIns="0" tIns="0" bIns="0"/>
          <a:p>
            <a:pPr algn="ctr">
              <a:lnSpc>
                <a:spcPts val="2639"/>
              </a:lnSpc>
            </a:pPr>
            <a:r>
              <a:rPr b="1" lang="es-ES" sz="2400" spc="-1" strike="noStrike">
                <a:solidFill>
                  <a:srgbClr val="1b1a1a"/>
                </a:solidFill>
                <a:latin typeface="Open Sans"/>
                <a:ea typeface="DejaVu Sans"/>
              </a:rPr>
              <a:t>LA AUTORÍA DE LA NOTICIA</a:t>
            </a:r>
            <a:endParaRPr b="0" lang="es-ES" sz="2400" spc="-1" strike="noStrike">
              <a:latin typeface="Arial"/>
            </a:endParaRPr>
          </a:p>
        </p:txBody>
      </p:sp>
      <p:sp>
        <p:nvSpPr>
          <p:cNvPr id="163" name="CustomShape 4"/>
          <p:cNvSpPr/>
          <p:nvPr/>
        </p:nvSpPr>
        <p:spPr>
          <a:xfrm>
            <a:off x="9765720" y="3669480"/>
            <a:ext cx="7493040" cy="10440"/>
          </a:xfrm>
          <a:prstGeom prst="rect">
            <a:avLst/>
          </a:prstGeom>
          <a:solidFill>
            <a:srgbClr val="cced00"/>
          </a:solidFill>
          <a:ln>
            <a:noFill/>
          </a:ln>
        </p:spPr>
        <p:style>
          <a:lnRef idx="0"/>
          <a:fillRef idx="0"/>
          <a:effectRef idx="0"/>
          <a:fontRef idx="minor"/>
        </p:style>
      </p:sp>
      <p:sp>
        <p:nvSpPr>
          <p:cNvPr id="164" name="CustomShape 5"/>
          <p:cNvSpPr/>
          <p:nvPr/>
        </p:nvSpPr>
        <p:spPr>
          <a:xfrm>
            <a:off x="9765720" y="2458440"/>
            <a:ext cx="7493040" cy="586800"/>
          </a:xfrm>
          <a:prstGeom prst="rect">
            <a:avLst/>
          </a:prstGeom>
          <a:noFill/>
          <a:ln>
            <a:noFill/>
          </a:ln>
        </p:spPr>
        <p:style>
          <a:lnRef idx="0"/>
          <a:fillRef idx="0"/>
          <a:effectRef idx="0"/>
          <a:fontRef idx="minor"/>
        </p:style>
        <p:txBody>
          <a:bodyPr lIns="0" rIns="0" tIns="0" bIns="0"/>
          <a:p>
            <a:pPr algn="ctr">
              <a:lnSpc>
                <a:spcPts val="4620"/>
              </a:lnSpc>
            </a:pPr>
            <a:r>
              <a:rPr b="0" lang="es-ES" sz="4200" spc="-1" strike="noStrike">
                <a:solidFill>
                  <a:srgbClr val="ffffff"/>
                </a:solidFill>
                <a:latin typeface="Open Sans Bold"/>
                <a:ea typeface="DejaVu Sans"/>
              </a:rPr>
              <a:t>La identificación del autor</a:t>
            </a:r>
            <a:endParaRPr b="0" lang="es-ES" sz="4200" spc="-1" strike="noStrike">
              <a:latin typeface="Arial"/>
            </a:endParaRPr>
          </a:p>
        </p:txBody>
      </p:sp>
      <p:sp>
        <p:nvSpPr>
          <p:cNvPr id="165" name="CustomShape 6"/>
          <p:cNvSpPr/>
          <p:nvPr/>
        </p:nvSpPr>
        <p:spPr>
          <a:xfrm>
            <a:off x="9765720" y="4229280"/>
            <a:ext cx="7493040" cy="2285280"/>
          </a:xfrm>
          <a:prstGeom prst="rect">
            <a:avLst/>
          </a:prstGeom>
          <a:noFill/>
          <a:ln>
            <a:noFill/>
          </a:ln>
        </p:spPr>
        <p:style>
          <a:lnRef idx="0"/>
          <a:fillRef idx="0"/>
          <a:effectRef idx="0"/>
          <a:fontRef idx="minor"/>
        </p:style>
        <p:txBody>
          <a:bodyPr lIns="0" rIns="0" tIns="0" bIns="0"/>
          <a:p>
            <a:pPr>
              <a:lnSpc>
                <a:spcPts val="3600"/>
              </a:lnSpc>
            </a:pPr>
            <a:r>
              <a:rPr b="0" lang="es-ES" sz="2400" spc="-1" strike="noStrike">
                <a:solidFill>
                  <a:srgbClr val="ffffff"/>
                </a:solidFill>
                <a:latin typeface="Muli Regular"/>
                <a:ea typeface="DejaVu Sans"/>
              </a:rPr>
              <a:t>Los medios tienen diferentes periodistas en plantilla, especializados en temas determinados, que dan una visión concreta de los hechos que se han sucedido en un territorio local, regional, en un país, en un continente,...</a:t>
            </a:r>
            <a:endParaRPr b="0" lang="es-ES" sz="2400" spc="-1" strike="noStrike">
              <a:latin typeface="Arial"/>
            </a:endParaRPr>
          </a:p>
        </p:txBody>
      </p:sp>
      <p:pic>
        <p:nvPicPr>
          <p:cNvPr id="166" name="Picture 11" descr=""/>
          <p:cNvPicPr/>
          <p:nvPr/>
        </p:nvPicPr>
        <p:blipFill>
          <a:blip r:embed="rId1"/>
          <a:stretch/>
        </p:blipFill>
        <p:spPr>
          <a:xfrm>
            <a:off x="933480" y="2429640"/>
            <a:ext cx="7656480" cy="5104080"/>
          </a:xfrm>
          <a:prstGeom prst="rect">
            <a:avLst/>
          </a:prstGeom>
          <a:ln>
            <a:noFill/>
          </a:ln>
        </p:spPr>
      </p:pic>
      <p:pic>
        <p:nvPicPr>
          <p:cNvPr id="167" name="Picture 13" descr=""/>
          <p:cNvPicPr/>
          <p:nvPr/>
        </p:nvPicPr>
        <p:blipFill>
          <a:blip r:embed="rId2"/>
          <a:srcRect l="0" t="3212" r="0" b="3212"/>
          <a:stretch/>
        </p:blipFill>
        <p:spPr>
          <a:xfrm>
            <a:off x="16474320" y="586080"/>
            <a:ext cx="1136160" cy="749880"/>
          </a:xfrm>
          <a:prstGeom prst="rect">
            <a:avLst/>
          </a:prstGeom>
          <a:ln>
            <a:noFill/>
          </a:ln>
        </p:spPr>
      </p:pic>
      <p:sp>
        <p:nvSpPr>
          <p:cNvPr id="168" name="CustomShape 7"/>
          <p:cNvSpPr/>
          <p:nvPr/>
        </p:nvSpPr>
        <p:spPr>
          <a:xfrm>
            <a:off x="16725960" y="768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69"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170" name="Picture 5" descr=""/>
          <p:cNvPicPr/>
          <p:nvPr/>
        </p:nvPicPr>
        <p:blipFill>
          <a:blip r:embed="rId1"/>
          <a:srcRect l="0" t="3212" r="0" b="3212"/>
          <a:stretch/>
        </p:blipFill>
        <p:spPr>
          <a:xfrm>
            <a:off x="16335000" y="678960"/>
            <a:ext cx="1161720" cy="766440"/>
          </a:xfrm>
          <a:prstGeom prst="rect">
            <a:avLst/>
          </a:prstGeom>
          <a:ln>
            <a:noFill/>
          </a:ln>
        </p:spPr>
      </p:pic>
      <p:sp>
        <p:nvSpPr>
          <p:cNvPr id="171" name="CustomShape 2"/>
          <p:cNvSpPr/>
          <p:nvPr/>
        </p:nvSpPr>
        <p:spPr>
          <a:xfrm>
            <a:off x="16592040" y="865440"/>
            <a:ext cx="647280" cy="402840"/>
          </a:xfrm>
          <a:prstGeom prst="rect">
            <a:avLst/>
          </a:prstGeom>
          <a:noFill/>
          <a:ln>
            <a:noFill/>
          </a:ln>
        </p:spPr>
        <p:style>
          <a:lnRef idx="0"/>
          <a:fillRef idx="0"/>
          <a:effectRef idx="0"/>
          <a:fontRef idx="minor"/>
        </p:style>
        <p:txBody>
          <a:bodyPr lIns="0" rIns="0" tIns="0" bIns="0"/>
          <a:p>
            <a:pPr algn="ctr">
              <a:lnSpc>
                <a:spcPts val="3172"/>
              </a:lnSpc>
            </a:pPr>
            <a:r>
              <a:rPr b="0" lang="es-ES" sz="2889" spc="-1" strike="noStrike">
                <a:solidFill>
                  <a:srgbClr val="cced00"/>
                </a:solidFill>
                <a:latin typeface="Muli Bold"/>
                <a:ea typeface="DejaVu Sans"/>
              </a:rPr>
              <a:t>FN</a:t>
            </a:r>
            <a:endParaRPr b="0" lang="es-ES" sz="2889" spc="-1" strike="noStrike">
              <a:latin typeface="Arial"/>
            </a:endParaRPr>
          </a:p>
        </p:txBody>
      </p:sp>
      <p:pic>
        <p:nvPicPr>
          <p:cNvPr id="172" name="Picture 7" descr=""/>
          <p:cNvPicPr/>
          <p:nvPr/>
        </p:nvPicPr>
        <p:blipFill>
          <a:blip r:embed="rId2"/>
          <a:stretch/>
        </p:blipFill>
        <p:spPr>
          <a:xfrm>
            <a:off x="0" y="0"/>
            <a:ext cx="6857280" cy="10286280"/>
          </a:xfrm>
          <a:prstGeom prst="rect">
            <a:avLst/>
          </a:prstGeom>
          <a:ln>
            <a:noFill/>
          </a:ln>
        </p:spPr>
      </p:pic>
      <p:sp>
        <p:nvSpPr>
          <p:cNvPr id="173" name="CustomShape 3"/>
          <p:cNvSpPr/>
          <p:nvPr/>
        </p:nvSpPr>
        <p:spPr>
          <a:xfrm rot="5400000">
            <a:off x="10977840" y="3687840"/>
            <a:ext cx="2445120" cy="52560"/>
          </a:xfrm>
          <a:custGeom>
            <a:avLst/>
            <a:gdLst/>
            <a:ahLst/>
            <a:rect l="l" t="t" r="r" b="b"/>
            <a:pathLst>
              <a:path w="3507740" h="76200">
                <a:moveTo>
                  <a:pt x="0" y="0"/>
                </a:moveTo>
                <a:lnTo>
                  <a:pt x="3507740" y="0"/>
                </a:lnTo>
                <a:lnTo>
                  <a:pt x="3507740" y="76200"/>
                </a:lnTo>
                <a:lnTo>
                  <a:pt x="0" y="76200"/>
                </a:lnTo>
                <a:close/>
              </a:path>
            </a:pathLst>
          </a:custGeom>
          <a:solidFill>
            <a:srgbClr val="cced00"/>
          </a:solidFill>
          <a:ln>
            <a:noFill/>
          </a:ln>
        </p:spPr>
        <p:style>
          <a:lnRef idx="0"/>
          <a:fillRef idx="0"/>
          <a:effectRef idx="0"/>
          <a:fontRef idx="minor"/>
        </p:style>
      </p:sp>
      <p:sp>
        <p:nvSpPr>
          <p:cNvPr id="174" name="CustomShape 4"/>
          <p:cNvSpPr/>
          <p:nvPr/>
        </p:nvSpPr>
        <p:spPr>
          <a:xfrm rot="5400000">
            <a:off x="12069720" y="4836600"/>
            <a:ext cx="260640" cy="35172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sp>
        <p:nvSpPr>
          <p:cNvPr id="175" name="CustomShape 5"/>
          <p:cNvSpPr/>
          <p:nvPr/>
        </p:nvSpPr>
        <p:spPr>
          <a:xfrm rot="7454400">
            <a:off x="10469160" y="6438600"/>
            <a:ext cx="1113480" cy="77040"/>
          </a:xfrm>
          <a:custGeom>
            <a:avLst/>
            <a:gdLst/>
            <a:ahLst/>
            <a:rect l="l" t="t" r="r" b="b"/>
            <a:pathLst>
              <a:path w="1091359" h="76200">
                <a:moveTo>
                  <a:pt x="0" y="0"/>
                </a:moveTo>
                <a:lnTo>
                  <a:pt x="1091359" y="0"/>
                </a:lnTo>
                <a:lnTo>
                  <a:pt x="1091359" y="76200"/>
                </a:lnTo>
                <a:lnTo>
                  <a:pt x="0" y="76200"/>
                </a:lnTo>
                <a:close/>
              </a:path>
            </a:pathLst>
          </a:custGeom>
          <a:solidFill>
            <a:srgbClr val="cced00"/>
          </a:solidFill>
          <a:ln>
            <a:noFill/>
          </a:ln>
        </p:spPr>
        <p:style>
          <a:lnRef idx="0"/>
          <a:fillRef idx="0"/>
          <a:effectRef idx="0"/>
          <a:fontRef idx="minor"/>
        </p:style>
      </p:sp>
      <p:sp>
        <p:nvSpPr>
          <p:cNvPr id="176" name="CustomShape 6"/>
          <p:cNvSpPr/>
          <p:nvPr/>
        </p:nvSpPr>
        <p:spPr>
          <a:xfrm rot="7454400">
            <a:off x="10460160" y="6771600"/>
            <a:ext cx="381600" cy="51516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sp>
        <p:nvSpPr>
          <p:cNvPr id="177" name="CustomShape 7"/>
          <p:cNvSpPr/>
          <p:nvPr/>
        </p:nvSpPr>
        <p:spPr>
          <a:xfrm>
            <a:off x="8233920" y="1604160"/>
            <a:ext cx="833832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ffffff"/>
                </a:solidFill>
                <a:latin typeface="Open Sans Bold"/>
                <a:ea typeface="DejaVu Sans"/>
              </a:rPr>
              <a:t>Credibilidad de la autoría</a:t>
            </a:r>
            <a:endParaRPr b="0" lang="es-ES" sz="5200" spc="-1" strike="noStrike">
              <a:latin typeface="Arial"/>
            </a:endParaRPr>
          </a:p>
        </p:txBody>
      </p:sp>
      <p:sp>
        <p:nvSpPr>
          <p:cNvPr id="178" name="CustomShape 8"/>
          <p:cNvSpPr/>
          <p:nvPr/>
        </p:nvSpPr>
        <p:spPr>
          <a:xfrm>
            <a:off x="8058600" y="5295960"/>
            <a:ext cx="863640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a:solidFill>
                  <a:srgbClr val="ffffff"/>
                </a:solidFill>
                <a:latin typeface="Open Sans"/>
                <a:ea typeface="DejaVu Sans"/>
              </a:rPr>
              <a:t>Lastrada por dos factores </a:t>
            </a:r>
            <a:endParaRPr b="0" lang="es-ES" sz="4200" spc="-1" strike="noStrike">
              <a:latin typeface="Arial"/>
            </a:endParaRPr>
          </a:p>
        </p:txBody>
      </p:sp>
      <p:sp>
        <p:nvSpPr>
          <p:cNvPr id="179" name="CustomShape 9"/>
          <p:cNvSpPr/>
          <p:nvPr/>
        </p:nvSpPr>
        <p:spPr>
          <a:xfrm rot="2953800">
            <a:off x="13350600" y="6424920"/>
            <a:ext cx="1177560" cy="81720"/>
          </a:xfrm>
          <a:custGeom>
            <a:avLst/>
            <a:gdLst/>
            <a:ahLst/>
            <a:rect l="l" t="t" r="r" b="b"/>
            <a:pathLst>
              <a:path w="1091359" h="76200">
                <a:moveTo>
                  <a:pt x="0" y="0"/>
                </a:moveTo>
                <a:lnTo>
                  <a:pt x="1091359" y="0"/>
                </a:lnTo>
                <a:lnTo>
                  <a:pt x="1091359" y="76200"/>
                </a:lnTo>
                <a:lnTo>
                  <a:pt x="0" y="76200"/>
                </a:lnTo>
                <a:close/>
              </a:path>
            </a:pathLst>
          </a:custGeom>
          <a:solidFill>
            <a:srgbClr val="cced00"/>
          </a:solidFill>
          <a:ln>
            <a:noFill/>
          </a:ln>
        </p:spPr>
        <p:style>
          <a:lnRef idx="0"/>
          <a:fillRef idx="0"/>
          <a:effectRef idx="0"/>
          <a:fontRef idx="minor"/>
        </p:style>
      </p:sp>
      <p:sp>
        <p:nvSpPr>
          <p:cNvPr id="180" name="CustomShape 10"/>
          <p:cNvSpPr/>
          <p:nvPr/>
        </p:nvSpPr>
        <p:spPr>
          <a:xfrm rot="2953800">
            <a:off x="14198760" y="6728400"/>
            <a:ext cx="403920" cy="54504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sp>
        <p:nvSpPr>
          <p:cNvPr id="181" name="CustomShape 11"/>
          <p:cNvSpPr/>
          <p:nvPr/>
        </p:nvSpPr>
        <p:spPr>
          <a:xfrm>
            <a:off x="7825320" y="7276680"/>
            <a:ext cx="392760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Credibilidad del medio</a:t>
            </a:r>
            <a:endParaRPr b="0" lang="es-ES" sz="3200" spc="-1" strike="noStrike">
              <a:latin typeface="Arial"/>
            </a:endParaRPr>
          </a:p>
        </p:txBody>
      </p:sp>
      <p:sp>
        <p:nvSpPr>
          <p:cNvPr id="182" name="CustomShape 12"/>
          <p:cNvSpPr/>
          <p:nvPr/>
        </p:nvSpPr>
        <p:spPr>
          <a:xfrm>
            <a:off x="12949200" y="7219080"/>
            <a:ext cx="493452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Influjo de las redes sociales </a:t>
            </a:r>
            <a:endParaRPr b="0" lang="es-ES" sz="3200" spc="-1" strike="noStrike">
              <a:latin typeface="Arial"/>
            </a:endParaRPr>
          </a:p>
        </p:txBody>
      </p:sp>
      <p:sp>
        <p:nvSpPr>
          <p:cNvPr id="183" name="CustomShape 13"/>
          <p:cNvSpPr/>
          <p:nvPr/>
        </p:nvSpPr>
        <p:spPr>
          <a:xfrm>
            <a:off x="0" y="678960"/>
            <a:ext cx="4761360" cy="1019880"/>
          </a:xfrm>
          <a:prstGeom prst="rect">
            <a:avLst/>
          </a:prstGeom>
          <a:solidFill>
            <a:srgbClr val="cced00"/>
          </a:solidFill>
          <a:ln>
            <a:noFill/>
          </a:ln>
        </p:spPr>
        <p:style>
          <a:lnRef idx="0"/>
          <a:fillRef idx="0"/>
          <a:effectRef idx="0"/>
          <a:fontRef idx="minor"/>
        </p:style>
      </p:sp>
      <p:sp>
        <p:nvSpPr>
          <p:cNvPr id="184" name="CustomShape 14"/>
          <p:cNvSpPr/>
          <p:nvPr/>
        </p:nvSpPr>
        <p:spPr>
          <a:xfrm>
            <a:off x="1219320" y="855000"/>
            <a:ext cx="3201120" cy="670320"/>
          </a:xfrm>
          <a:prstGeom prst="rect">
            <a:avLst/>
          </a:prstGeom>
          <a:noFill/>
          <a:ln>
            <a:noFill/>
          </a:ln>
        </p:spPr>
        <p:style>
          <a:lnRef idx="0"/>
          <a:fillRef idx="0"/>
          <a:effectRef idx="0"/>
          <a:fontRef idx="minor"/>
        </p:style>
        <p:txBody>
          <a:bodyPr lIns="0" rIns="0" tIns="0" bIns="0"/>
          <a:p>
            <a:pPr algn="ctr">
              <a:lnSpc>
                <a:spcPts val="2639"/>
              </a:lnSpc>
            </a:pPr>
            <a:r>
              <a:rPr b="1" lang="es-ES" sz="2400" spc="-1" strike="noStrike">
                <a:solidFill>
                  <a:srgbClr val="1b1a1a"/>
                </a:solidFill>
                <a:latin typeface="Open Sans"/>
                <a:ea typeface="DejaVu Sans"/>
              </a:rPr>
              <a:t>LA AUTORÍA DE LA NOTICIA</a:t>
            </a:r>
            <a:endParaRPr b="0" lang="es-ES" sz="2400" spc="-1" strike="noStrike">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16741080" y="91220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pic>
        <p:nvPicPr>
          <p:cNvPr id="186" name="Picture 5" descr=""/>
          <p:cNvPicPr/>
          <p:nvPr/>
        </p:nvPicPr>
        <p:blipFill>
          <a:blip r:embed="rId1"/>
          <a:srcRect l="0" t="3212" r="0" b="3212"/>
          <a:stretch/>
        </p:blipFill>
        <p:spPr>
          <a:xfrm>
            <a:off x="16299720" y="569880"/>
            <a:ext cx="1136160" cy="749880"/>
          </a:xfrm>
          <a:prstGeom prst="rect">
            <a:avLst/>
          </a:prstGeom>
          <a:ln>
            <a:noFill/>
          </a:ln>
        </p:spPr>
      </p:pic>
      <p:sp>
        <p:nvSpPr>
          <p:cNvPr id="187" name="CustomShape 2"/>
          <p:cNvSpPr/>
          <p:nvPr/>
        </p:nvSpPr>
        <p:spPr>
          <a:xfrm>
            <a:off x="16551000" y="7527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000000"/>
                </a:solidFill>
                <a:latin typeface="Muli Bold"/>
                <a:ea typeface="DejaVu Sans"/>
              </a:rPr>
              <a:t>FN</a:t>
            </a:r>
            <a:endParaRPr b="0" lang="es-ES" sz="2820" spc="-1" strike="noStrike">
              <a:latin typeface="Arial"/>
            </a:endParaRPr>
          </a:p>
        </p:txBody>
      </p:sp>
      <p:sp>
        <p:nvSpPr>
          <p:cNvPr id="188" name="CustomShape 3"/>
          <p:cNvSpPr/>
          <p:nvPr/>
        </p:nvSpPr>
        <p:spPr>
          <a:xfrm>
            <a:off x="0" y="704520"/>
            <a:ext cx="4761360" cy="1019880"/>
          </a:xfrm>
          <a:prstGeom prst="rect">
            <a:avLst/>
          </a:prstGeom>
          <a:solidFill>
            <a:srgbClr val="000000"/>
          </a:solidFill>
          <a:ln>
            <a:noFill/>
          </a:ln>
        </p:spPr>
        <p:style>
          <a:lnRef idx="0"/>
          <a:fillRef idx="0"/>
          <a:effectRef idx="0"/>
          <a:fontRef idx="minor"/>
        </p:style>
      </p:sp>
      <p:sp>
        <p:nvSpPr>
          <p:cNvPr id="189" name="CustomShape 4"/>
          <p:cNvSpPr/>
          <p:nvPr/>
        </p:nvSpPr>
        <p:spPr>
          <a:xfrm>
            <a:off x="1219320" y="880560"/>
            <a:ext cx="3201120" cy="670320"/>
          </a:xfrm>
          <a:prstGeom prst="rect">
            <a:avLst/>
          </a:prstGeom>
          <a:noFill/>
          <a:ln>
            <a:noFill/>
          </a:ln>
        </p:spPr>
        <p:style>
          <a:lnRef idx="0"/>
          <a:fillRef idx="0"/>
          <a:effectRef idx="0"/>
          <a:fontRef idx="minor"/>
        </p:style>
        <p:txBody>
          <a:bodyPr lIns="0" rIns="0" tIns="0" bIns="0"/>
          <a:p>
            <a:pPr algn="ctr">
              <a:lnSpc>
                <a:spcPts val="2639"/>
              </a:lnSpc>
            </a:pPr>
            <a:r>
              <a:rPr b="1" lang="es-ES" sz="2400" spc="-1" strike="noStrike">
                <a:solidFill>
                  <a:srgbClr val="ffffff"/>
                </a:solidFill>
                <a:latin typeface="Open Sans"/>
                <a:ea typeface="DejaVu Sans"/>
              </a:rPr>
              <a:t>LA AUTORÍA DE LA NOTICIA</a:t>
            </a:r>
            <a:endParaRPr b="0" lang="es-ES" sz="2400" spc="-1" strike="noStrike">
              <a:latin typeface="Arial"/>
            </a:endParaRPr>
          </a:p>
        </p:txBody>
      </p:sp>
      <p:pic>
        <p:nvPicPr>
          <p:cNvPr id="190" name="Picture 10" descr=""/>
          <p:cNvPicPr/>
          <p:nvPr/>
        </p:nvPicPr>
        <p:blipFill>
          <a:blip r:embed="rId2"/>
          <a:stretch/>
        </p:blipFill>
        <p:spPr>
          <a:xfrm>
            <a:off x="1090080" y="2740320"/>
            <a:ext cx="7344000" cy="5385240"/>
          </a:xfrm>
          <a:prstGeom prst="rect">
            <a:avLst/>
          </a:prstGeom>
          <a:ln>
            <a:noFill/>
          </a:ln>
        </p:spPr>
      </p:pic>
      <p:pic>
        <p:nvPicPr>
          <p:cNvPr id="191" name="Picture 11" descr=""/>
          <p:cNvPicPr/>
          <p:nvPr/>
        </p:nvPicPr>
        <p:blipFill>
          <a:blip r:embed="rId3"/>
          <a:stretch/>
        </p:blipFill>
        <p:spPr>
          <a:xfrm>
            <a:off x="9427680" y="3942000"/>
            <a:ext cx="795600" cy="819360"/>
          </a:xfrm>
          <a:prstGeom prst="rect">
            <a:avLst/>
          </a:prstGeom>
          <a:ln>
            <a:noFill/>
          </a:ln>
        </p:spPr>
      </p:pic>
      <p:pic>
        <p:nvPicPr>
          <p:cNvPr id="192" name="Picture 12" descr=""/>
          <p:cNvPicPr/>
          <p:nvPr/>
        </p:nvPicPr>
        <p:blipFill>
          <a:blip r:embed="rId4"/>
          <a:stretch/>
        </p:blipFill>
        <p:spPr>
          <a:xfrm>
            <a:off x="9465840" y="5143680"/>
            <a:ext cx="795600" cy="819360"/>
          </a:xfrm>
          <a:prstGeom prst="rect">
            <a:avLst/>
          </a:prstGeom>
          <a:ln>
            <a:noFill/>
          </a:ln>
        </p:spPr>
      </p:pic>
      <p:pic>
        <p:nvPicPr>
          <p:cNvPr id="193" name="Picture 13" descr=""/>
          <p:cNvPicPr/>
          <p:nvPr/>
        </p:nvPicPr>
        <p:blipFill>
          <a:blip r:embed="rId5"/>
          <a:stretch/>
        </p:blipFill>
        <p:spPr>
          <a:xfrm>
            <a:off x="9465840" y="6469560"/>
            <a:ext cx="719280" cy="697320"/>
          </a:xfrm>
          <a:prstGeom prst="rect">
            <a:avLst/>
          </a:prstGeom>
          <a:ln>
            <a:noFill/>
          </a:ln>
        </p:spPr>
      </p:pic>
      <p:sp>
        <p:nvSpPr>
          <p:cNvPr id="194" name="CustomShape 5"/>
          <p:cNvSpPr/>
          <p:nvPr/>
        </p:nvSpPr>
        <p:spPr>
          <a:xfrm>
            <a:off x="10422360" y="1658520"/>
            <a:ext cx="6318360" cy="1304640"/>
          </a:xfrm>
          <a:prstGeom prst="rect">
            <a:avLst/>
          </a:prstGeom>
          <a:noFill/>
          <a:ln>
            <a:noFill/>
          </a:ln>
        </p:spPr>
        <p:style>
          <a:lnRef idx="0"/>
          <a:fillRef idx="0"/>
          <a:effectRef idx="0"/>
          <a:fontRef idx="minor"/>
        </p:style>
        <p:txBody>
          <a:bodyPr lIns="0" rIns="0" tIns="0" bIns="0"/>
          <a:p>
            <a:pPr algn="ctr">
              <a:lnSpc>
                <a:spcPts val="5139"/>
              </a:lnSpc>
            </a:pPr>
            <a:r>
              <a:rPr b="0" lang="es-ES" sz="3670" spc="-1" strike="noStrike">
                <a:solidFill>
                  <a:srgbClr val="000000"/>
                </a:solidFill>
                <a:latin typeface="Open Sans Bold"/>
                <a:ea typeface="DejaVu Sans"/>
              </a:rPr>
              <a:t>Redes sociales y autoría de la información</a:t>
            </a:r>
            <a:endParaRPr b="0" lang="es-ES" sz="3670" spc="-1" strike="noStrike">
              <a:latin typeface="Arial"/>
            </a:endParaRPr>
          </a:p>
        </p:txBody>
      </p:sp>
      <p:sp>
        <p:nvSpPr>
          <p:cNvPr id="195" name="CustomShape 6"/>
          <p:cNvSpPr/>
          <p:nvPr/>
        </p:nvSpPr>
        <p:spPr>
          <a:xfrm>
            <a:off x="10422360" y="4055760"/>
            <a:ext cx="7438320" cy="1114920"/>
          </a:xfrm>
          <a:prstGeom prst="rect">
            <a:avLst/>
          </a:prstGeom>
          <a:noFill/>
          <a:ln>
            <a:noFill/>
          </a:ln>
        </p:spPr>
        <p:style>
          <a:lnRef idx="0"/>
          <a:fillRef idx="0"/>
          <a:effectRef idx="0"/>
          <a:fontRef idx="minor"/>
        </p:style>
        <p:txBody>
          <a:bodyPr lIns="0" rIns="0" tIns="0" bIns="0"/>
          <a:p>
            <a:pPr algn="ctr">
              <a:lnSpc>
                <a:spcPts val="4394"/>
              </a:lnSpc>
            </a:pPr>
            <a:r>
              <a:rPr b="0" lang="es-ES" sz="3139" spc="-1" strike="noStrike">
                <a:solidFill>
                  <a:srgbClr val="000000"/>
                </a:solidFill>
                <a:latin typeface="Open Sans"/>
                <a:ea typeface="DejaVu Sans"/>
              </a:rPr>
              <a:t>Periodista identificado en redes sociales</a:t>
            </a:r>
            <a:endParaRPr b="0" lang="es-ES" sz="3139" spc="-1" strike="noStrike">
              <a:latin typeface="Arial"/>
            </a:endParaRPr>
          </a:p>
        </p:txBody>
      </p:sp>
      <p:sp>
        <p:nvSpPr>
          <p:cNvPr id="196" name="CustomShape 7"/>
          <p:cNvSpPr/>
          <p:nvPr/>
        </p:nvSpPr>
        <p:spPr>
          <a:xfrm>
            <a:off x="10262520" y="5086440"/>
            <a:ext cx="6121440" cy="959040"/>
          </a:xfrm>
          <a:prstGeom prst="rect">
            <a:avLst/>
          </a:prstGeom>
          <a:noFill/>
          <a:ln>
            <a:noFill/>
          </a:ln>
        </p:spPr>
        <p:style>
          <a:lnRef idx="0"/>
          <a:fillRef idx="0"/>
          <a:effectRef idx="0"/>
          <a:fontRef idx="minor"/>
        </p:style>
        <p:txBody>
          <a:bodyPr lIns="0" rIns="0" tIns="0" bIns="0"/>
          <a:p>
            <a:pPr algn="ctr">
              <a:lnSpc>
                <a:spcPts val="3779"/>
              </a:lnSpc>
            </a:pPr>
            <a:r>
              <a:rPr b="0" lang="es-ES" sz="2700" spc="-1" strike="noStrike">
                <a:solidFill>
                  <a:srgbClr val="000000"/>
                </a:solidFill>
                <a:latin typeface="Open Sans"/>
                <a:ea typeface="DejaVu Sans"/>
              </a:rPr>
              <a:t>Multiplicidad de información de los medios en Internet</a:t>
            </a:r>
            <a:endParaRPr b="0" lang="es-ES" sz="2700" spc="-1" strike="noStrike">
              <a:latin typeface="Arial"/>
            </a:endParaRPr>
          </a:p>
        </p:txBody>
      </p:sp>
      <p:sp>
        <p:nvSpPr>
          <p:cNvPr id="197" name="CustomShape 8"/>
          <p:cNvSpPr/>
          <p:nvPr/>
        </p:nvSpPr>
        <p:spPr>
          <a:xfrm>
            <a:off x="9144000" y="6529320"/>
            <a:ext cx="9002520" cy="550440"/>
          </a:xfrm>
          <a:prstGeom prst="rect">
            <a:avLst/>
          </a:prstGeom>
          <a:noFill/>
          <a:ln>
            <a:noFill/>
          </a:ln>
        </p:spPr>
        <p:style>
          <a:lnRef idx="0"/>
          <a:fillRef idx="0"/>
          <a:effectRef idx="0"/>
          <a:fontRef idx="minor"/>
        </p:style>
        <p:txBody>
          <a:bodyPr lIns="0" rIns="0" tIns="0" bIns="0"/>
          <a:p>
            <a:pPr algn="ctr">
              <a:lnSpc>
                <a:spcPts val="4340"/>
              </a:lnSpc>
            </a:pPr>
            <a:r>
              <a:rPr b="0" lang="es-ES" sz="3100" spc="-1" strike="noStrike">
                <a:solidFill>
                  <a:srgbClr val="000000"/>
                </a:solidFill>
                <a:latin typeface="Open Sans"/>
                <a:ea typeface="DejaVu Sans"/>
              </a:rPr>
              <a:t>Proliferación de identidades falsas</a:t>
            </a:r>
            <a:endParaRPr b="0" lang="es-ES" sz="3100" spc="-1" strike="noStrike">
              <a:latin typeface="Arial"/>
            </a:endParaRPr>
          </a:p>
        </p:txBody>
      </p:sp>
      <p:pic>
        <p:nvPicPr>
          <p:cNvPr id="198" name="Picture 18" descr=""/>
          <p:cNvPicPr/>
          <p:nvPr/>
        </p:nvPicPr>
        <p:blipFill>
          <a:blip r:embed="rId6"/>
          <a:stretch/>
        </p:blipFill>
        <p:spPr>
          <a:xfrm>
            <a:off x="9504000" y="7777440"/>
            <a:ext cx="719280" cy="697320"/>
          </a:xfrm>
          <a:prstGeom prst="rect">
            <a:avLst/>
          </a:prstGeom>
          <a:ln>
            <a:noFill/>
          </a:ln>
        </p:spPr>
      </p:pic>
      <p:sp>
        <p:nvSpPr>
          <p:cNvPr id="199" name="CustomShape 9"/>
          <p:cNvSpPr/>
          <p:nvPr/>
        </p:nvSpPr>
        <p:spPr>
          <a:xfrm>
            <a:off x="10592280" y="7635600"/>
            <a:ext cx="6105960" cy="945360"/>
          </a:xfrm>
          <a:prstGeom prst="rect">
            <a:avLst/>
          </a:prstGeom>
          <a:noFill/>
          <a:ln>
            <a:noFill/>
          </a:ln>
        </p:spPr>
        <p:style>
          <a:lnRef idx="0"/>
          <a:fillRef idx="0"/>
          <a:effectRef idx="0"/>
          <a:fontRef idx="minor"/>
        </p:style>
        <p:txBody>
          <a:bodyPr lIns="0" rIns="0" tIns="0" bIns="0"/>
          <a:p>
            <a:pPr algn="ctr">
              <a:lnSpc>
                <a:spcPts val="3725"/>
              </a:lnSpc>
            </a:pPr>
            <a:r>
              <a:rPr b="0" lang="es-ES" sz="2660" spc="-1" strike="noStrike">
                <a:solidFill>
                  <a:srgbClr val="000000"/>
                </a:solidFill>
                <a:latin typeface="Open Sans"/>
                <a:ea typeface="DejaVu Sans"/>
              </a:rPr>
              <a:t>Baja credibilidad de los medios de comunicación</a:t>
            </a:r>
            <a:endParaRPr b="0" lang="es-ES" sz="2660" spc="-1" strike="noStrike">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200" name="CustomShape 1"/>
          <p:cNvSpPr/>
          <p:nvPr/>
        </p:nvSpPr>
        <p:spPr>
          <a:xfrm>
            <a:off x="0" y="569880"/>
            <a:ext cx="4761360" cy="1019880"/>
          </a:xfrm>
          <a:prstGeom prst="rect">
            <a:avLst/>
          </a:prstGeom>
          <a:solidFill>
            <a:srgbClr val="cced00"/>
          </a:solidFill>
          <a:ln>
            <a:noFill/>
          </a:ln>
        </p:spPr>
        <p:style>
          <a:lnRef idx="0"/>
          <a:fillRef idx="0"/>
          <a:effectRef idx="0"/>
          <a:fontRef idx="minor"/>
        </p:style>
      </p:sp>
      <p:sp>
        <p:nvSpPr>
          <p:cNvPr id="201" name="CustomShape 2"/>
          <p:cNvSpPr/>
          <p:nvPr/>
        </p:nvSpPr>
        <p:spPr>
          <a:xfrm>
            <a:off x="1219320" y="745920"/>
            <a:ext cx="3201120" cy="670320"/>
          </a:xfrm>
          <a:prstGeom prst="rect">
            <a:avLst/>
          </a:prstGeom>
          <a:noFill/>
          <a:ln>
            <a:noFill/>
          </a:ln>
        </p:spPr>
        <p:style>
          <a:lnRef idx="0"/>
          <a:fillRef idx="0"/>
          <a:effectRef idx="0"/>
          <a:fontRef idx="minor"/>
        </p:style>
        <p:txBody>
          <a:bodyPr lIns="0" rIns="0" tIns="0" bIns="0"/>
          <a:p>
            <a:pPr algn="ctr">
              <a:lnSpc>
                <a:spcPts val="2639"/>
              </a:lnSpc>
            </a:pPr>
            <a:r>
              <a:rPr b="1" lang="es-ES" sz="2400" spc="-1" strike="noStrike">
                <a:solidFill>
                  <a:srgbClr val="1b1a1a"/>
                </a:solidFill>
                <a:latin typeface="Open Sans"/>
                <a:ea typeface="DejaVu Sans"/>
              </a:rPr>
              <a:t>LA AUTORÍA DE LA NOTICIA</a:t>
            </a:r>
            <a:endParaRPr b="0" lang="es-ES" sz="2400" spc="-1" strike="noStrike">
              <a:latin typeface="Arial"/>
            </a:endParaRPr>
          </a:p>
        </p:txBody>
      </p:sp>
      <p:pic>
        <p:nvPicPr>
          <p:cNvPr id="202" name="Picture 5" descr=""/>
          <p:cNvPicPr/>
          <p:nvPr/>
        </p:nvPicPr>
        <p:blipFill>
          <a:blip r:embed="rId1"/>
          <a:stretch/>
        </p:blipFill>
        <p:spPr>
          <a:xfrm>
            <a:off x="11430000" y="0"/>
            <a:ext cx="6857280" cy="10286280"/>
          </a:xfrm>
          <a:prstGeom prst="rect">
            <a:avLst/>
          </a:prstGeom>
          <a:ln>
            <a:noFill/>
          </a:ln>
        </p:spPr>
      </p:pic>
      <p:sp>
        <p:nvSpPr>
          <p:cNvPr id="203" name="CustomShape 3"/>
          <p:cNvSpPr/>
          <p:nvPr/>
        </p:nvSpPr>
        <p:spPr>
          <a:xfrm>
            <a:off x="642960" y="3341520"/>
            <a:ext cx="9295920" cy="6211440"/>
          </a:xfrm>
          <a:prstGeom prst="rect">
            <a:avLst/>
          </a:prstGeom>
          <a:noFill/>
          <a:ln>
            <a:noFill/>
          </a:ln>
        </p:spPr>
        <p:style>
          <a:lnRef idx="0"/>
          <a:fillRef idx="0"/>
          <a:effectRef idx="0"/>
          <a:fontRef idx="minor"/>
        </p:style>
        <p:txBody>
          <a:bodyPr lIns="0" rIns="0" tIns="0" bIns="0"/>
          <a:p>
            <a:pPr>
              <a:lnSpc>
                <a:spcPts val="4076"/>
              </a:lnSpc>
            </a:pPr>
            <a:r>
              <a:rPr b="0" lang="es-ES" sz="2720" spc="-1" strike="noStrike">
                <a:solidFill>
                  <a:srgbClr val="ffffff"/>
                </a:solidFill>
                <a:latin typeface="Open Sans"/>
                <a:ea typeface="DejaVu Sans"/>
              </a:rPr>
              <a:t>Muchos medios de comunicación ponen a disposición sus cuentas oficiales de Twitter para promocionar la autoría de las noticias.</a:t>
            </a:r>
            <a:endParaRPr b="0" lang="es-ES" sz="2720" spc="-1" strike="noStrike">
              <a:latin typeface="Arial"/>
            </a:endParaRPr>
          </a:p>
          <a:p>
            <a:pPr>
              <a:lnSpc>
                <a:spcPts val="4076"/>
              </a:lnSpc>
            </a:pPr>
            <a:endParaRPr b="0" lang="es-ES" sz="2720" spc="-1" strike="noStrike">
              <a:latin typeface="Arial"/>
            </a:endParaRPr>
          </a:p>
          <a:p>
            <a:pPr>
              <a:lnSpc>
                <a:spcPts val="4076"/>
              </a:lnSpc>
            </a:pPr>
            <a:r>
              <a:rPr b="0" lang="es-ES" sz="2720" spc="-1" strike="noStrike">
                <a:solidFill>
                  <a:srgbClr val="ffffff"/>
                </a:solidFill>
                <a:latin typeface="Open Sans"/>
                <a:ea typeface="DejaVu Sans"/>
              </a:rPr>
              <a:t>Por ello, suelen enlazar en la URL de la noticia, el nombre del autor con sus redes sociales profesionales (sobre todo, Twitter).</a:t>
            </a:r>
            <a:endParaRPr b="0" lang="es-ES" sz="2720" spc="-1" strike="noStrike">
              <a:latin typeface="Arial"/>
            </a:endParaRPr>
          </a:p>
          <a:p>
            <a:pPr>
              <a:lnSpc>
                <a:spcPts val="4076"/>
              </a:lnSpc>
            </a:pPr>
            <a:endParaRPr b="0" lang="es-ES" sz="2720" spc="-1" strike="noStrike">
              <a:latin typeface="Arial"/>
            </a:endParaRPr>
          </a:p>
          <a:p>
            <a:pPr>
              <a:lnSpc>
                <a:spcPts val="4076"/>
              </a:lnSpc>
            </a:pPr>
            <a:r>
              <a:rPr b="0" lang="es-ES" sz="2720" spc="-1" strike="noStrike">
                <a:solidFill>
                  <a:srgbClr val="ffffff"/>
                </a:solidFill>
                <a:latin typeface="Open Sans"/>
                <a:ea typeface="DejaVu Sans"/>
              </a:rPr>
              <a:t>Con ello, ganaremos en información sobre quién nos cuenta la noticia, otorgando credibilidad, prestigio y transparencia tanto para el periodista como el medio en el que trabaja.</a:t>
            </a:r>
            <a:endParaRPr b="0" lang="es-ES" sz="2720" spc="-1" strike="noStrike">
              <a:latin typeface="Arial"/>
            </a:endParaRPr>
          </a:p>
        </p:txBody>
      </p:sp>
      <p:sp>
        <p:nvSpPr>
          <p:cNvPr id="204" name="CustomShape 4"/>
          <p:cNvSpPr/>
          <p:nvPr/>
        </p:nvSpPr>
        <p:spPr>
          <a:xfrm>
            <a:off x="16916040" y="941328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000000"/>
          </a:solidFill>
          <a:ln>
            <a:noFill/>
          </a:ln>
        </p:spPr>
        <p:style>
          <a:lnRef idx="0"/>
          <a:fillRef idx="0"/>
          <a:effectRef idx="0"/>
          <a:fontRef idx="minor"/>
        </p:style>
      </p:sp>
      <p:pic>
        <p:nvPicPr>
          <p:cNvPr id="205" name="Picture 10" descr=""/>
          <p:cNvPicPr/>
          <p:nvPr/>
        </p:nvPicPr>
        <p:blipFill>
          <a:blip r:embed="rId2"/>
          <a:srcRect l="0" t="3212" r="0" b="3212"/>
          <a:stretch/>
        </p:blipFill>
        <p:spPr>
          <a:xfrm>
            <a:off x="16474320" y="569880"/>
            <a:ext cx="1136160" cy="749880"/>
          </a:xfrm>
          <a:prstGeom prst="rect">
            <a:avLst/>
          </a:prstGeom>
          <a:ln>
            <a:noFill/>
          </a:ln>
        </p:spPr>
      </p:pic>
      <p:sp>
        <p:nvSpPr>
          <p:cNvPr id="206" name="CustomShape 5"/>
          <p:cNvSpPr/>
          <p:nvPr/>
        </p:nvSpPr>
        <p:spPr>
          <a:xfrm>
            <a:off x="16725960" y="7527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207" name="CustomShape 6"/>
          <p:cNvSpPr/>
          <p:nvPr/>
        </p:nvSpPr>
        <p:spPr>
          <a:xfrm>
            <a:off x="435960" y="2023200"/>
            <a:ext cx="1032084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a:solidFill>
                  <a:srgbClr val="ffffff"/>
                </a:solidFill>
                <a:latin typeface="Open Sans Bold"/>
                <a:ea typeface="DejaVu Sans"/>
              </a:rPr>
              <a:t>Twitter como red social para la autoría</a:t>
            </a:r>
            <a:endParaRPr b="0" lang="es-ES" sz="4200" spc="-1" strike="noStrike">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08" name="Picture 2" descr=""/>
          <p:cNvPicPr/>
          <p:nvPr/>
        </p:nvPicPr>
        <p:blipFill>
          <a:blip r:embed="rId1"/>
          <a:srcRect l="0" t="39485" r="6006" b="35608"/>
          <a:stretch/>
        </p:blipFill>
        <p:spPr>
          <a:xfrm>
            <a:off x="0" y="0"/>
            <a:ext cx="18287280" cy="7264440"/>
          </a:xfrm>
          <a:prstGeom prst="rect">
            <a:avLst/>
          </a:prstGeom>
          <a:ln>
            <a:noFill/>
          </a:ln>
        </p:spPr>
      </p:pic>
      <p:sp>
        <p:nvSpPr>
          <p:cNvPr id="209" name="CustomShape 1"/>
          <p:cNvSpPr/>
          <p:nvPr/>
        </p:nvSpPr>
        <p:spPr>
          <a:xfrm>
            <a:off x="3124440" y="5819040"/>
            <a:ext cx="11039040" cy="2891880"/>
          </a:xfrm>
          <a:prstGeom prst="rect">
            <a:avLst/>
          </a:prstGeom>
          <a:solidFill>
            <a:srgbClr val="cced00"/>
          </a:solidFill>
          <a:ln>
            <a:noFill/>
          </a:ln>
        </p:spPr>
        <p:style>
          <a:lnRef idx="0"/>
          <a:fillRef idx="0"/>
          <a:effectRef idx="0"/>
          <a:fontRef idx="minor"/>
        </p:style>
      </p:sp>
      <p:sp>
        <p:nvSpPr>
          <p:cNvPr id="210" name="CustomShape 2"/>
          <p:cNvSpPr/>
          <p:nvPr/>
        </p:nvSpPr>
        <p:spPr>
          <a:xfrm>
            <a:off x="3592080" y="6299280"/>
            <a:ext cx="10103760" cy="1955520"/>
          </a:xfrm>
          <a:prstGeom prst="rect">
            <a:avLst/>
          </a:prstGeom>
          <a:noFill/>
          <a:ln>
            <a:noFill/>
          </a:ln>
        </p:spPr>
        <p:style>
          <a:lnRef idx="0"/>
          <a:fillRef idx="0"/>
          <a:effectRef idx="0"/>
          <a:fontRef idx="minor"/>
        </p:style>
        <p:txBody>
          <a:bodyPr lIns="0" rIns="0" tIns="0" bIns="0"/>
          <a:p>
            <a:pPr algn="ctr">
              <a:lnSpc>
                <a:spcPts val="7699"/>
              </a:lnSpc>
            </a:pPr>
            <a:r>
              <a:rPr b="0" lang="es-ES" sz="7000" spc="-1" strike="noStrike">
                <a:solidFill>
                  <a:srgbClr val="1b1a1a"/>
                </a:solidFill>
                <a:latin typeface="Muli Black Bold"/>
                <a:ea typeface="DejaVu Sans"/>
              </a:rPr>
              <a:t>El humor y la viralización</a:t>
            </a:r>
            <a:endParaRPr b="0" lang="es-ES" sz="7000" spc="-1" strike="noStrike">
              <a:latin typeface="Arial"/>
            </a:endParaRPr>
          </a:p>
        </p:txBody>
      </p:sp>
      <p:sp>
        <p:nvSpPr>
          <p:cNvPr id="211" name="CustomShape 3"/>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212" name="CustomShape 4"/>
          <p:cNvSpPr/>
          <p:nvPr/>
        </p:nvSpPr>
        <p:spPr>
          <a:xfrm>
            <a:off x="0" y="590760"/>
            <a:ext cx="4446720" cy="920880"/>
          </a:xfrm>
          <a:prstGeom prst="rect">
            <a:avLst/>
          </a:prstGeom>
          <a:solidFill>
            <a:srgbClr val="cced00"/>
          </a:solidFill>
          <a:ln>
            <a:noFill/>
          </a:ln>
        </p:spPr>
        <p:style>
          <a:lnRef idx="0"/>
          <a:fillRef idx="0"/>
          <a:effectRef idx="0"/>
          <a:fontRef idx="minor"/>
        </p:style>
      </p:sp>
      <p:sp>
        <p:nvSpPr>
          <p:cNvPr id="213" name="CustomShape 5"/>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pic>
        <p:nvPicPr>
          <p:cNvPr id="214" name="Picture 12" descr=""/>
          <p:cNvPicPr/>
          <p:nvPr/>
        </p:nvPicPr>
        <p:blipFill>
          <a:blip r:embed="rId2"/>
          <a:srcRect l="0" t="3212" r="0" b="3212"/>
          <a:stretch/>
        </p:blipFill>
        <p:spPr>
          <a:xfrm>
            <a:off x="16474320" y="567720"/>
            <a:ext cx="1136160" cy="749880"/>
          </a:xfrm>
          <a:prstGeom prst="rect">
            <a:avLst/>
          </a:prstGeom>
          <a:ln>
            <a:noFill/>
          </a:ln>
        </p:spPr>
      </p:pic>
      <p:sp>
        <p:nvSpPr>
          <p:cNvPr id="215" name="CustomShape 6"/>
          <p:cNvSpPr/>
          <p:nvPr/>
        </p:nvSpPr>
        <p:spPr>
          <a:xfrm>
            <a:off x="1672596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216"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217" name="Picture 5" descr=""/>
          <p:cNvPicPr/>
          <p:nvPr/>
        </p:nvPicPr>
        <p:blipFill>
          <a:blip r:embed="rId1"/>
          <a:srcRect l="0" t="3212" r="0" b="3212"/>
          <a:stretch/>
        </p:blipFill>
        <p:spPr>
          <a:xfrm>
            <a:off x="16474320" y="567720"/>
            <a:ext cx="1136160" cy="749880"/>
          </a:xfrm>
          <a:prstGeom prst="rect">
            <a:avLst/>
          </a:prstGeom>
          <a:ln>
            <a:noFill/>
          </a:ln>
        </p:spPr>
      </p:pic>
      <p:sp>
        <p:nvSpPr>
          <p:cNvPr id="218" name="CustomShape 2"/>
          <p:cNvSpPr/>
          <p:nvPr/>
        </p:nvSpPr>
        <p:spPr>
          <a:xfrm>
            <a:off x="1672596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pic>
        <p:nvPicPr>
          <p:cNvPr id="219" name="Picture 7" descr=""/>
          <p:cNvPicPr/>
          <p:nvPr/>
        </p:nvPicPr>
        <p:blipFill>
          <a:blip r:embed="rId2"/>
          <a:stretch/>
        </p:blipFill>
        <p:spPr>
          <a:xfrm>
            <a:off x="14650200" y="5884200"/>
            <a:ext cx="2265120" cy="2265120"/>
          </a:xfrm>
          <a:prstGeom prst="rect">
            <a:avLst/>
          </a:prstGeom>
          <a:ln>
            <a:noFill/>
          </a:ln>
        </p:spPr>
      </p:pic>
      <p:pic>
        <p:nvPicPr>
          <p:cNvPr id="220" name="Picture 8" descr=""/>
          <p:cNvPicPr/>
          <p:nvPr/>
        </p:nvPicPr>
        <p:blipFill>
          <a:blip r:embed="rId3"/>
          <a:stretch/>
        </p:blipFill>
        <p:spPr>
          <a:xfrm>
            <a:off x="14650200" y="2436480"/>
            <a:ext cx="2240280" cy="2240280"/>
          </a:xfrm>
          <a:prstGeom prst="rect">
            <a:avLst/>
          </a:prstGeom>
          <a:ln>
            <a:noFill/>
          </a:ln>
        </p:spPr>
      </p:pic>
      <p:sp>
        <p:nvSpPr>
          <p:cNvPr id="221" name="CustomShape 3"/>
          <p:cNvSpPr/>
          <p:nvPr/>
        </p:nvSpPr>
        <p:spPr>
          <a:xfrm>
            <a:off x="0" y="648000"/>
            <a:ext cx="4446720" cy="920880"/>
          </a:xfrm>
          <a:prstGeom prst="rect">
            <a:avLst/>
          </a:prstGeom>
          <a:solidFill>
            <a:srgbClr val="cced00"/>
          </a:solidFill>
          <a:ln>
            <a:noFill/>
          </a:ln>
        </p:spPr>
        <p:style>
          <a:lnRef idx="0"/>
          <a:fillRef idx="0"/>
          <a:effectRef idx="0"/>
          <a:fontRef idx="minor"/>
        </p:style>
      </p:sp>
      <p:sp>
        <p:nvSpPr>
          <p:cNvPr id="222" name="CustomShape 4"/>
          <p:cNvSpPr/>
          <p:nvPr/>
        </p:nvSpPr>
        <p:spPr>
          <a:xfrm>
            <a:off x="957600" y="824040"/>
            <a:ext cx="3179880" cy="586080"/>
          </a:xfrm>
          <a:prstGeom prst="rect">
            <a:avLst/>
          </a:prstGeom>
          <a:noFill/>
          <a:ln>
            <a:noFill/>
          </a:ln>
        </p:spPr>
        <p:style>
          <a:lnRef idx="0"/>
          <a:fillRef idx="0"/>
          <a:effectRef idx="0"/>
          <a:fontRef idx="minor"/>
        </p:style>
        <p:txBody>
          <a:bodyPr lIns="0" rIns="0" tIns="0" bIns="0"/>
          <a:p>
            <a:pPr algn="ctr">
              <a:lnSpc>
                <a:spcPts val="2310"/>
              </a:lnSpc>
            </a:pPr>
            <a:r>
              <a:rPr b="0" lang="es-ES" sz="2400" spc="-1" strike="noStrike">
                <a:solidFill>
                  <a:srgbClr val="000000"/>
                </a:solidFill>
                <a:latin typeface="Muli Bold"/>
                <a:ea typeface="DejaVu Sans"/>
              </a:rPr>
              <a:t>HUMOR Y VIRALIZACIÓN</a:t>
            </a:r>
            <a:endParaRPr b="0" lang="es-ES" sz="2400" spc="-1" strike="noStrike">
              <a:latin typeface="Arial"/>
            </a:endParaRPr>
          </a:p>
        </p:txBody>
      </p:sp>
      <p:sp>
        <p:nvSpPr>
          <p:cNvPr id="223" name="CustomShape 5"/>
          <p:cNvSpPr/>
          <p:nvPr/>
        </p:nvSpPr>
        <p:spPr>
          <a:xfrm>
            <a:off x="2556360" y="3274920"/>
            <a:ext cx="991728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Pluralidad de medios de comunicación en la sociedad</a:t>
            </a:r>
            <a:endParaRPr b="0" lang="es-ES" sz="3200" spc="-1" strike="noStrike">
              <a:latin typeface="Arial"/>
            </a:endParaRPr>
          </a:p>
        </p:txBody>
      </p:sp>
      <p:sp>
        <p:nvSpPr>
          <p:cNvPr id="224" name="CustomShape 6"/>
          <p:cNvSpPr/>
          <p:nvPr/>
        </p:nvSpPr>
        <p:spPr>
          <a:xfrm>
            <a:off x="3177000" y="1826280"/>
            <a:ext cx="8676360" cy="1135440"/>
          </a:xfrm>
          <a:prstGeom prst="rect">
            <a:avLst/>
          </a:prstGeom>
          <a:noFill/>
          <a:ln>
            <a:noFill/>
          </a:ln>
        </p:spPr>
        <p:style>
          <a:lnRef idx="0"/>
          <a:fillRef idx="0"/>
          <a:effectRef idx="0"/>
          <a:fontRef idx="minor"/>
        </p:style>
        <p:txBody>
          <a:bodyPr lIns="0" rIns="0" tIns="0" bIns="0"/>
          <a:p>
            <a:pPr algn="ctr">
              <a:lnSpc>
                <a:spcPts val="8946"/>
              </a:lnSpc>
            </a:pPr>
            <a:r>
              <a:rPr b="0" lang="es-ES" sz="6390" spc="-1" strike="noStrike">
                <a:solidFill>
                  <a:srgbClr val="ffffff"/>
                </a:solidFill>
                <a:latin typeface="Open Sans Bold"/>
                <a:ea typeface="DejaVu Sans"/>
              </a:rPr>
              <a:t>Humor e información</a:t>
            </a:r>
            <a:endParaRPr b="0" lang="es-ES" sz="6390" spc="-1" strike="noStrike">
              <a:latin typeface="Arial"/>
            </a:endParaRPr>
          </a:p>
        </p:txBody>
      </p:sp>
      <p:sp>
        <p:nvSpPr>
          <p:cNvPr id="225" name="CustomShape 7"/>
          <p:cNvSpPr/>
          <p:nvPr/>
        </p:nvSpPr>
        <p:spPr>
          <a:xfrm rot="5400000">
            <a:off x="6546600" y="5506200"/>
            <a:ext cx="1693440" cy="36000"/>
          </a:xfrm>
          <a:custGeom>
            <a:avLst/>
            <a:gdLst/>
            <a:ahLst/>
            <a:rect l="l" t="t" r="r" b="b"/>
            <a:pathLst>
              <a:path w="3507740" h="76200">
                <a:moveTo>
                  <a:pt x="0" y="0"/>
                </a:moveTo>
                <a:lnTo>
                  <a:pt x="3507740" y="0"/>
                </a:lnTo>
                <a:lnTo>
                  <a:pt x="3507740" y="76200"/>
                </a:lnTo>
                <a:lnTo>
                  <a:pt x="0" y="76200"/>
                </a:lnTo>
                <a:close/>
              </a:path>
            </a:pathLst>
          </a:custGeom>
          <a:solidFill>
            <a:srgbClr val="cced00"/>
          </a:solidFill>
          <a:ln>
            <a:noFill/>
          </a:ln>
        </p:spPr>
        <p:style>
          <a:lnRef idx="0"/>
          <a:fillRef idx="0"/>
          <a:effectRef idx="0"/>
          <a:fontRef idx="minor"/>
        </p:style>
      </p:sp>
      <p:sp>
        <p:nvSpPr>
          <p:cNvPr id="226" name="CustomShape 8"/>
          <p:cNvSpPr/>
          <p:nvPr/>
        </p:nvSpPr>
        <p:spPr>
          <a:xfrm rot="5400000">
            <a:off x="7302960" y="6301800"/>
            <a:ext cx="180360" cy="24336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sp>
        <p:nvSpPr>
          <p:cNvPr id="227" name="CustomShape 9"/>
          <p:cNvSpPr/>
          <p:nvPr/>
        </p:nvSpPr>
        <p:spPr>
          <a:xfrm>
            <a:off x="2753280" y="6721560"/>
            <a:ext cx="9821160" cy="556560"/>
          </a:xfrm>
          <a:prstGeom prst="rect">
            <a:avLst/>
          </a:prstGeom>
          <a:noFill/>
          <a:ln>
            <a:noFill/>
          </a:ln>
        </p:spPr>
        <p:style>
          <a:lnRef idx="0"/>
          <a:fillRef idx="0"/>
          <a:effectRef idx="0"/>
          <a:fontRef idx="minor"/>
        </p:style>
        <p:txBody>
          <a:bodyPr lIns="0" rIns="0" tIns="0" bIns="0"/>
          <a:p>
            <a:pPr algn="ctr">
              <a:lnSpc>
                <a:spcPts val="4388"/>
              </a:lnSpc>
            </a:pPr>
            <a:r>
              <a:rPr b="0" lang="es-ES" sz="3139" spc="-1" strike="noStrike">
                <a:solidFill>
                  <a:srgbClr val="ffffff"/>
                </a:solidFill>
                <a:latin typeface="Open Sans"/>
                <a:ea typeface="DejaVu Sans"/>
              </a:rPr>
              <a:t>Distinción a través de la fuente y web de información</a:t>
            </a:r>
            <a:endParaRPr b="0" lang="es-ES" sz="3139" spc="-1" strike="noStrike">
              <a:latin typeface="Arial"/>
            </a:endParaRPr>
          </a:p>
        </p:txBody>
      </p:sp>
      <p:sp>
        <p:nvSpPr>
          <p:cNvPr id="228" name="CustomShape 10"/>
          <p:cNvSpPr/>
          <p:nvPr/>
        </p:nvSpPr>
        <p:spPr>
          <a:xfrm>
            <a:off x="3191400" y="8406360"/>
            <a:ext cx="8647920" cy="1138320"/>
          </a:xfrm>
          <a:prstGeom prst="rect">
            <a:avLst/>
          </a:prstGeom>
          <a:noFill/>
          <a:ln>
            <a:noFill/>
          </a:ln>
        </p:spPr>
        <p:style>
          <a:lnRef idx="0"/>
          <a:fillRef idx="0"/>
          <a:effectRef idx="0"/>
          <a:fontRef idx="minor"/>
        </p:style>
        <p:txBody>
          <a:bodyPr lIns="0" rIns="0" tIns="0" bIns="0"/>
          <a:p>
            <a:pPr algn="ctr">
              <a:lnSpc>
                <a:spcPts val="4484"/>
              </a:lnSpc>
            </a:pPr>
            <a:r>
              <a:rPr b="0" lang="es-ES" sz="3209" spc="-1" strike="noStrike">
                <a:solidFill>
                  <a:srgbClr val="ffffff"/>
                </a:solidFill>
                <a:latin typeface="Open Sans"/>
                <a:ea typeface="DejaVu Sans"/>
              </a:rPr>
              <a:t>Ejemplos en España: Mongolia, El Jueves, El Mundo Today...</a:t>
            </a:r>
            <a:endParaRPr b="0" lang="es-ES" sz="3209" spc="-1" strike="noStrike">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pic>
        <p:nvPicPr>
          <p:cNvPr id="229" name="Picture 3" descr=""/>
          <p:cNvPicPr/>
          <p:nvPr/>
        </p:nvPicPr>
        <p:blipFill>
          <a:blip r:embed="rId1"/>
          <a:srcRect l="0" t="3212" r="0" b="3212"/>
          <a:stretch/>
        </p:blipFill>
        <p:spPr>
          <a:xfrm>
            <a:off x="16453800" y="1028880"/>
            <a:ext cx="804960" cy="531000"/>
          </a:xfrm>
          <a:prstGeom prst="rect">
            <a:avLst/>
          </a:prstGeom>
          <a:ln>
            <a:noFill/>
          </a:ln>
        </p:spPr>
      </p:pic>
      <p:sp>
        <p:nvSpPr>
          <p:cNvPr id="230" name="CustomShape 1"/>
          <p:cNvSpPr/>
          <p:nvPr/>
        </p:nvSpPr>
        <p:spPr>
          <a:xfrm>
            <a:off x="16632000" y="1150200"/>
            <a:ext cx="448560" cy="279360"/>
          </a:xfrm>
          <a:prstGeom prst="rect">
            <a:avLst/>
          </a:prstGeom>
          <a:noFill/>
          <a:ln>
            <a:noFill/>
          </a:ln>
        </p:spPr>
        <p:style>
          <a:lnRef idx="0"/>
          <a:fillRef idx="0"/>
          <a:effectRef idx="0"/>
          <a:fontRef idx="minor"/>
        </p:style>
        <p:txBody>
          <a:bodyPr lIns="0" rIns="0" tIns="0" bIns="0"/>
          <a:p>
            <a:pPr algn="ctr">
              <a:lnSpc>
                <a:spcPts val="2200"/>
              </a:lnSpc>
            </a:pPr>
            <a:r>
              <a:rPr b="0" lang="es-ES" sz="2000" spc="-1" strike="noStrike">
                <a:solidFill>
                  <a:srgbClr val="1b1a1a"/>
                </a:solidFill>
                <a:latin typeface="Muli Bold"/>
                <a:ea typeface="DejaVu Sans"/>
              </a:rPr>
              <a:t>W</a:t>
            </a:r>
            <a:endParaRPr b="0" lang="es-ES" sz="2000" spc="-1" strike="noStrike">
              <a:latin typeface="Arial"/>
            </a:endParaRPr>
          </a:p>
        </p:txBody>
      </p:sp>
      <p:sp>
        <p:nvSpPr>
          <p:cNvPr id="231" name="CustomShape 2"/>
          <p:cNvSpPr/>
          <p:nvPr/>
        </p:nvSpPr>
        <p:spPr>
          <a:xfrm>
            <a:off x="559080" y="4298760"/>
            <a:ext cx="11280600" cy="9360"/>
          </a:xfrm>
          <a:prstGeom prst="rect">
            <a:avLst/>
          </a:prstGeom>
          <a:solidFill>
            <a:srgbClr val="cced00"/>
          </a:solidFill>
          <a:ln>
            <a:noFill/>
          </a:ln>
        </p:spPr>
        <p:style>
          <a:lnRef idx="0"/>
          <a:fillRef idx="0"/>
          <a:effectRef idx="0"/>
          <a:fontRef idx="minor"/>
        </p:style>
      </p:sp>
      <p:sp>
        <p:nvSpPr>
          <p:cNvPr id="232" name="CustomShape 3"/>
          <p:cNvSpPr/>
          <p:nvPr/>
        </p:nvSpPr>
        <p:spPr>
          <a:xfrm>
            <a:off x="559080" y="4706280"/>
            <a:ext cx="11280600" cy="3423960"/>
          </a:xfrm>
          <a:prstGeom prst="rect">
            <a:avLst/>
          </a:prstGeom>
          <a:noFill/>
          <a:ln>
            <a:noFill/>
          </a:ln>
        </p:spPr>
        <p:style>
          <a:lnRef idx="0"/>
          <a:fillRef idx="0"/>
          <a:effectRef idx="0"/>
          <a:fontRef idx="minor"/>
        </p:style>
        <p:txBody>
          <a:bodyPr lIns="0" rIns="0" tIns="0" bIns="0"/>
          <a:p>
            <a:pPr>
              <a:lnSpc>
                <a:spcPts val="3852"/>
              </a:lnSpc>
            </a:pPr>
            <a:r>
              <a:rPr b="0" lang="es-ES" sz="2570" spc="-1" strike="noStrike">
                <a:solidFill>
                  <a:srgbClr val="ffffff"/>
                </a:solidFill>
                <a:latin typeface="Muli Regular"/>
                <a:ea typeface="DejaVu Sans"/>
              </a:rPr>
              <a:t>Según indica el </a:t>
            </a:r>
            <a:r>
              <a:rPr b="0" lang="es-ES" sz="2570" spc="-1" strike="noStrike" u="sng">
                <a:solidFill>
                  <a:srgbClr val="ffffff"/>
                </a:solidFill>
                <a:uFillTx/>
                <a:latin typeface="Muli Regular"/>
                <a:ea typeface="DejaVu Sans"/>
              </a:rPr>
              <a:t>Diccionario de la Real Academia Española</a:t>
            </a:r>
            <a:r>
              <a:rPr b="0" lang="es-ES" sz="2570" spc="-1" strike="noStrike">
                <a:solidFill>
                  <a:srgbClr val="ffffff"/>
                </a:solidFill>
                <a:latin typeface="Muli Regular"/>
                <a:ea typeface="DejaVu Sans"/>
              </a:rPr>
              <a:t>, algo viral es </a:t>
            </a:r>
            <a:r>
              <a:rPr b="0" lang="es-ES" sz="2570" spc="-1" strike="noStrike">
                <a:solidFill>
                  <a:srgbClr val="ffffff"/>
                </a:solidFill>
                <a:latin typeface="Muli Regular Italics"/>
                <a:ea typeface="DejaVu Sans"/>
              </a:rPr>
              <a:t>"un mensaje o de un contenido: Que se difunde con gran rapidez en las redes sociales a través de Internet".</a:t>
            </a:r>
            <a:endParaRPr b="0" lang="es-ES" sz="2570" spc="-1" strike="noStrike">
              <a:latin typeface="Arial"/>
            </a:endParaRPr>
          </a:p>
          <a:p>
            <a:pPr>
              <a:lnSpc>
                <a:spcPts val="3852"/>
              </a:lnSpc>
            </a:pPr>
            <a:endParaRPr b="0" lang="es-ES" sz="2570" spc="-1" strike="noStrike">
              <a:latin typeface="Arial"/>
            </a:endParaRPr>
          </a:p>
          <a:p>
            <a:pPr>
              <a:lnSpc>
                <a:spcPts val="3852"/>
              </a:lnSpc>
            </a:pPr>
            <a:r>
              <a:rPr b="0" lang="es-ES" sz="2570" spc="-1" strike="noStrike">
                <a:solidFill>
                  <a:srgbClr val="ffffff"/>
                </a:solidFill>
                <a:latin typeface="Muli Regular"/>
                <a:ea typeface="DejaVu Sans"/>
              </a:rPr>
              <a:t>Este contenido debe responder a algunos criterios como la originalidad de la noticia, o el impacto que los sucesos o aquello que nos quieren contar capten las sensaciones del lector.</a:t>
            </a:r>
            <a:endParaRPr b="0" lang="es-ES" sz="2570" spc="-1" strike="noStrike">
              <a:latin typeface="Arial"/>
            </a:endParaRPr>
          </a:p>
        </p:txBody>
      </p:sp>
      <p:sp>
        <p:nvSpPr>
          <p:cNvPr id="233" name="CustomShape 4"/>
          <p:cNvSpPr/>
          <p:nvPr/>
        </p:nvSpPr>
        <p:spPr>
          <a:xfrm>
            <a:off x="559080" y="3101040"/>
            <a:ext cx="11280600" cy="717840"/>
          </a:xfrm>
          <a:prstGeom prst="rect">
            <a:avLst/>
          </a:prstGeom>
          <a:noFill/>
          <a:ln>
            <a:noFill/>
          </a:ln>
        </p:spPr>
        <p:style>
          <a:lnRef idx="0"/>
          <a:fillRef idx="0"/>
          <a:effectRef idx="0"/>
          <a:fontRef idx="minor"/>
        </p:style>
        <p:txBody>
          <a:bodyPr lIns="0" rIns="0" tIns="0" bIns="0"/>
          <a:p>
            <a:pPr algn="ctr">
              <a:lnSpc>
                <a:spcPts val="5652"/>
              </a:lnSpc>
            </a:pPr>
            <a:r>
              <a:rPr b="1" lang="es-ES" sz="5140" spc="-1" strike="noStrike">
                <a:solidFill>
                  <a:srgbClr val="ffffff"/>
                </a:solidFill>
                <a:latin typeface="Open Sans"/>
                <a:ea typeface="DejaVu Sans"/>
              </a:rPr>
              <a:t>Viralización o contenido viral</a:t>
            </a:r>
            <a:endParaRPr b="0" lang="es-ES" sz="5140" spc="-1" strike="noStrike">
              <a:latin typeface="Arial"/>
            </a:endParaRPr>
          </a:p>
        </p:txBody>
      </p:sp>
      <p:sp>
        <p:nvSpPr>
          <p:cNvPr id="234" name="CustomShape 5"/>
          <p:cNvSpPr/>
          <p:nvPr/>
        </p:nvSpPr>
        <p:spPr>
          <a:xfrm>
            <a:off x="16920" y="590760"/>
            <a:ext cx="4446720" cy="920880"/>
          </a:xfrm>
          <a:prstGeom prst="rect">
            <a:avLst/>
          </a:prstGeom>
          <a:solidFill>
            <a:srgbClr val="cced00"/>
          </a:solidFill>
          <a:ln>
            <a:noFill/>
          </a:ln>
        </p:spPr>
        <p:style>
          <a:lnRef idx="0"/>
          <a:fillRef idx="0"/>
          <a:effectRef idx="0"/>
          <a:fontRef idx="minor"/>
        </p:style>
      </p:sp>
      <p:sp>
        <p:nvSpPr>
          <p:cNvPr id="235" name="CustomShape 6"/>
          <p:cNvSpPr/>
          <p:nvPr/>
        </p:nvSpPr>
        <p:spPr>
          <a:xfrm>
            <a:off x="97452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0" lang="es-ES" sz="2400" spc="-1" strike="noStrike">
                <a:solidFill>
                  <a:srgbClr val="000000"/>
                </a:solidFill>
                <a:latin typeface="Muli Bold"/>
                <a:ea typeface="DejaVu Sans"/>
              </a:rPr>
              <a:t>HUMOR Y VIRALIZACIÓN</a:t>
            </a:r>
            <a:endParaRPr b="0" lang="es-ES" sz="2400" spc="-1" strike="noStrike">
              <a:latin typeface="Arial"/>
            </a:endParaRPr>
          </a:p>
        </p:txBody>
      </p:sp>
      <p:pic>
        <p:nvPicPr>
          <p:cNvPr id="236" name="Picture 13" descr=""/>
          <p:cNvPicPr/>
          <p:nvPr/>
        </p:nvPicPr>
        <p:blipFill>
          <a:blip r:embed="rId2"/>
          <a:srcRect l="0" t="3212" r="0" b="3212"/>
          <a:stretch/>
        </p:blipFill>
        <p:spPr>
          <a:xfrm>
            <a:off x="16453800" y="567720"/>
            <a:ext cx="1157040" cy="763560"/>
          </a:xfrm>
          <a:prstGeom prst="rect">
            <a:avLst/>
          </a:prstGeom>
          <a:ln>
            <a:noFill/>
          </a:ln>
        </p:spPr>
      </p:pic>
      <p:sp>
        <p:nvSpPr>
          <p:cNvPr id="237" name="CustomShape 7"/>
          <p:cNvSpPr/>
          <p:nvPr/>
        </p:nvSpPr>
        <p:spPr>
          <a:xfrm>
            <a:off x="16709760" y="753840"/>
            <a:ext cx="644760" cy="401400"/>
          </a:xfrm>
          <a:prstGeom prst="rect">
            <a:avLst/>
          </a:prstGeom>
          <a:noFill/>
          <a:ln>
            <a:noFill/>
          </a:ln>
        </p:spPr>
        <p:style>
          <a:lnRef idx="0"/>
          <a:fillRef idx="0"/>
          <a:effectRef idx="0"/>
          <a:fontRef idx="minor"/>
        </p:style>
        <p:txBody>
          <a:bodyPr lIns="0" rIns="0" tIns="0" bIns="0"/>
          <a:p>
            <a:pPr algn="ctr">
              <a:lnSpc>
                <a:spcPts val="3161"/>
              </a:lnSpc>
            </a:pPr>
            <a:r>
              <a:rPr b="0" lang="es-ES" sz="2879" spc="-1" strike="noStrike">
                <a:solidFill>
                  <a:srgbClr val="cced00"/>
                </a:solidFill>
                <a:latin typeface="Muli Bold"/>
                <a:ea typeface="DejaVu Sans"/>
              </a:rPr>
              <a:t>FN</a:t>
            </a:r>
            <a:endParaRPr b="0" lang="es-ES" sz="2879" spc="-1" strike="noStrike">
              <a:latin typeface="Arial"/>
            </a:endParaRPr>
          </a:p>
        </p:txBody>
      </p:sp>
      <p:sp>
        <p:nvSpPr>
          <p:cNvPr id="238" name="CustomShape 8"/>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239" name="Picture 17" descr=""/>
          <p:cNvPicPr/>
          <p:nvPr/>
        </p:nvPicPr>
        <p:blipFill>
          <a:blip r:embed="rId3"/>
          <a:stretch/>
        </p:blipFill>
        <p:spPr>
          <a:xfrm>
            <a:off x="12409560" y="3065040"/>
            <a:ext cx="5401080" cy="3742560"/>
          </a:xfrm>
          <a:prstGeom prst="rect">
            <a:avLst/>
          </a:prstGeom>
          <a:ln>
            <a:noFill/>
          </a:ln>
        </p:spPr>
      </p:pic>
      <p:sp>
        <p:nvSpPr>
          <p:cNvPr id="240" name="CustomShape 9"/>
          <p:cNvSpPr/>
          <p:nvPr/>
        </p:nvSpPr>
        <p:spPr>
          <a:xfrm>
            <a:off x="4881960" y="1791000"/>
            <a:ext cx="8523360" cy="592560"/>
          </a:xfrm>
          <a:prstGeom prst="rect">
            <a:avLst/>
          </a:prstGeom>
          <a:noFill/>
          <a:ln>
            <a:noFill/>
          </a:ln>
        </p:spPr>
        <p:style>
          <a:lnRef idx="0"/>
          <a:fillRef idx="0"/>
          <a:effectRef idx="0"/>
          <a:fontRef idx="minor"/>
        </p:style>
        <p:txBody>
          <a:bodyPr lIns="0" rIns="0" tIns="0" bIns="0"/>
          <a:p>
            <a:pPr algn="ctr">
              <a:lnSpc>
                <a:spcPts val="4666"/>
              </a:lnSpc>
            </a:pPr>
            <a:r>
              <a:rPr b="0" lang="es-ES" sz="4240" spc="-1" strike="noStrike">
                <a:solidFill>
                  <a:srgbClr val="ffffff"/>
                </a:solidFill>
                <a:latin typeface="Open Sans Bold"/>
                <a:ea typeface="DejaVu Sans"/>
              </a:rPr>
              <a:t>Viralización en la información</a:t>
            </a:r>
            <a:endParaRPr b="0" lang="es-ES" sz="4240" spc="-1" strike="noStrike">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Picture 2" descr=""/>
          <p:cNvPicPr/>
          <p:nvPr/>
        </p:nvPicPr>
        <p:blipFill>
          <a:blip r:embed="rId1"/>
          <a:srcRect l="14512" t="0" r="52808" b="0"/>
          <a:stretch/>
        </p:blipFill>
        <p:spPr>
          <a:xfrm>
            <a:off x="13242600" y="0"/>
            <a:ext cx="5044680" cy="10286280"/>
          </a:xfrm>
          <a:prstGeom prst="rect">
            <a:avLst/>
          </a:prstGeom>
          <a:ln>
            <a:noFill/>
          </a:ln>
        </p:spPr>
      </p:pic>
      <p:sp>
        <p:nvSpPr>
          <p:cNvPr id="242"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pic>
        <p:nvPicPr>
          <p:cNvPr id="243" name="Picture 6" descr=""/>
          <p:cNvPicPr/>
          <p:nvPr/>
        </p:nvPicPr>
        <p:blipFill>
          <a:blip r:embed="rId2"/>
          <a:srcRect l="0" t="3212" r="0" b="3212"/>
          <a:stretch/>
        </p:blipFill>
        <p:spPr>
          <a:xfrm>
            <a:off x="16474320" y="567720"/>
            <a:ext cx="1136160" cy="749880"/>
          </a:xfrm>
          <a:prstGeom prst="rect">
            <a:avLst/>
          </a:prstGeom>
          <a:ln>
            <a:noFill/>
          </a:ln>
        </p:spPr>
      </p:pic>
      <p:sp>
        <p:nvSpPr>
          <p:cNvPr id="244" name="CustomShape 2"/>
          <p:cNvSpPr/>
          <p:nvPr/>
        </p:nvSpPr>
        <p:spPr>
          <a:xfrm>
            <a:off x="1672596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245" name="CustomShape 3"/>
          <p:cNvSpPr/>
          <p:nvPr/>
        </p:nvSpPr>
        <p:spPr>
          <a:xfrm>
            <a:off x="0" y="590760"/>
            <a:ext cx="4446720" cy="920880"/>
          </a:xfrm>
          <a:prstGeom prst="rect">
            <a:avLst/>
          </a:prstGeom>
          <a:solidFill>
            <a:srgbClr val="000000"/>
          </a:solidFill>
          <a:ln>
            <a:noFill/>
          </a:ln>
        </p:spPr>
        <p:style>
          <a:lnRef idx="0"/>
          <a:fillRef idx="0"/>
          <a:effectRef idx="0"/>
          <a:fontRef idx="minor"/>
        </p:style>
      </p:sp>
      <p:sp>
        <p:nvSpPr>
          <p:cNvPr id="246" name="CustomShape 4"/>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0" lang="es-ES" sz="2400" spc="-1" strike="noStrike">
                <a:solidFill>
                  <a:srgbClr val="ffffff"/>
                </a:solidFill>
                <a:latin typeface="Muli Bold"/>
                <a:ea typeface="DejaVu Sans"/>
              </a:rPr>
              <a:t>HUMOR Y VIRALIZACIÓN</a:t>
            </a:r>
            <a:endParaRPr b="0" lang="es-ES" sz="2400" spc="-1" strike="noStrike">
              <a:latin typeface="Arial"/>
            </a:endParaRPr>
          </a:p>
        </p:txBody>
      </p:sp>
      <p:sp>
        <p:nvSpPr>
          <p:cNvPr id="247" name="CustomShape 5"/>
          <p:cNvSpPr/>
          <p:nvPr/>
        </p:nvSpPr>
        <p:spPr>
          <a:xfrm>
            <a:off x="5214240" y="3257280"/>
            <a:ext cx="2462040" cy="52920"/>
          </a:xfrm>
          <a:custGeom>
            <a:avLst/>
            <a:gdLst/>
            <a:ahLst/>
            <a:rect l="l" t="t" r="r" b="b"/>
            <a:pathLst>
              <a:path w="3507740" h="76200">
                <a:moveTo>
                  <a:pt x="0" y="0"/>
                </a:moveTo>
                <a:lnTo>
                  <a:pt x="3507740" y="0"/>
                </a:lnTo>
                <a:lnTo>
                  <a:pt x="3507740" y="76200"/>
                </a:lnTo>
                <a:lnTo>
                  <a:pt x="0" y="76200"/>
                </a:lnTo>
                <a:close/>
              </a:path>
            </a:pathLst>
          </a:custGeom>
          <a:solidFill>
            <a:srgbClr val="000000"/>
          </a:solidFill>
          <a:ln>
            <a:noFill/>
          </a:ln>
        </p:spPr>
        <p:style>
          <a:lnRef idx="0"/>
          <a:fillRef idx="0"/>
          <a:effectRef idx="0"/>
          <a:fontRef idx="minor"/>
        </p:style>
      </p:sp>
      <p:sp>
        <p:nvSpPr>
          <p:cNvPr id="248" name="CustomShape 6"/>
          <p:cNvSpPr/>
          <p:nvPr/>
        </p:nvSpPr>
        <p:spPr>
          <a:xfrm>
            <a:off x="7621560" y="3106440"/>
            <a:ext cx="262440" cy="354240"/>
          </a:xfrm>
          <a:custGeom>
            <a:avLst/>
            <a:gdLst/>
            <a:ahLst/>
            <a:rect l="l" t="t" r="r" b="b"/>
            <a:pathLst>
              <a:path w="374650" h="505460">
                <a:moveTo>
                  <a:pt x="0" y="505460"/>
                </a:moveTo>
                <a:lnTo>
                  <a:pt x="0" y="0"/>
                </a:lnTo>
                <a:lnTo>
                  <a:pt x="374650" y="252730"/>
                </a:lnTo>
                <a:close/>
              </a:path>
            </a:pathLst>
          </a:custGeom>
          <a:solidFill>
            <a:srgbClr val="000000"/>
          </a:solidFill>
          <a:ln>
            <a:noFill/>
          </a:ln>
        </p:spPr>
        <p:style>
          <a:lnRef idx="0"/>
          <a:fillRef idx="0"/>
          <a:effectRef idx="0"/>
          <a:fontRef idx="minor"/>
        </p:style>
      </p:sp>
      <p:sp>
        <p:nvSpPr>
          <p:cNvPr id="249" name="CustomShape 7"/>
          <p:cNvSpPr/>
          <p:nvPr/>
        </p:nvSpPr>
        <p:spPr>
          <a:xfrm>
            <a:off x="3455640" y="5419440"/>
            <a:ext cx="2462040" cy="52920"/>
          </a:xfrm>
          <a:custGeom>
            <a:avLst/>
            <a:gdLst/>
            <a:ahLst/>
            <a:rect l="l" t="t" r="r" b="b"/>
            <a:pathLst>
              <a:path w="3507740" h="76200">
                <a:moveTo>
                  <a:pt x="0" y="0"/>
                </a:moveTo>
                <a:lnTo>
                  <a:pt x="3507740" y="0"/>
                </a:lnTo>
                <a:lnTo>
                  <a:pt x="3507740" y="76200"/>
                </a:lnTo>
                <a:lnTo>
                  <a:pt x="0" y="76200"/>
                </a:lnTo>
                <a:close/>
              </a:path>
            </a:pathLst>
          </a:custGeom>
          <a:solidFill>
            <a:srgbClr val="000000"/>
          </a:solidFill>
          <a:ln>
            <a:noFill/>
          </a:ln>
        </p:spPr>
        <p:style>
          <a:lnRef idx="0"/>
          <a:fillRef idx="0"/>
          <a:effectRef idx="0"/>
          <a:fontRef idx="minor"/>
        </p:style>
      </p:sp>
      <p:sp>
        <p:nvSpPr>
          <p:cNvPr id="250" name="CustomShape 8"/>
          <p:cNvSpPr/>
          <p:nvPr/>
        </p:nvSpPr>
        <p:spPr>
          <a:xfrm>
            <a:off x="5863320" y="5268960"/>
            <a:ext cx="262440" cy="354240"/>
          </a:xfrm>
          <a:custGeom>
            <a:avLst/>
            <a:gdLst/>
            <a:ahLst/>
            <a:rect l="l" t="t" r="r" b="b"/>
            <a:pathLst>
              <a:path w="374650" h="505460">
                <a:moveTo>
                  <a:pt x="0" y="505460"/>
                </a:moveTo>
                <a:lnTo>
                  <a:pt x="0" y="0"/>
                </a:lnTo>
                <a:lnTo>
                  <a:pt x="374650" y="252730"/>
                </a:lnTo>
                <a:close/>
              </a:path>
            </a:pathLst>
          </a:custGeom>
          <a:solidFill>
            <a:srgbClr val="000000"/>
          </a:solidFill>
          <a:ln>
            <a:noFill/>
          </a:ln>
        </p:spPr>
        <p:style>
          <a:lnRef idx="0"/>
          <a:fillRef idx="0"/>
          <a:effectRef idx="0"/>
          <a:fontRef idx="minor"/>
        </p:style>
      </p:sp>
      <p:sp>
        <p:nvSpPr>
          <p:cNvPr id="251" name="CustomShape 9"/>
          <p:cNvSpPr/>
          <p:nvPr/>
        </p:nvSpPr>
        <p:spPr>
          <a:xfrm rot="5400000">
            <a:off x="8369280" y="6746040"/>
            <a:ext cx="1550160" cy="330480"/>
          </a:xfrm>
          <a:custGeom>
            <a:avLst/>
            <a:gdLst/>
            <a:ahLst/>
            <a:rect l="l" t="t" r="r" b="b"/>
            <a:pathLst>
              <a:path w="6369050" h="1360170">
                <a:moveTo>
                  <a:pt x="6294120" y="579120"/>
                </a:moveTo>
                <a:lnTo>
                  <a:pt x="5594350" y="55880"/>
                </a:lnTo>
                <a:cubicBezTo>
                  <a:pt x="5520690" y="0"/>
                  <a:pt x="5459730" y="30480"/>
                  <a:pt x="5459730" y="123190"/>
                </a:cubicBezTo>
                <a:lnTo>
                  <a:pt x="5459730"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5458460" y="805180"/>
                </a:lnTo>
                <a:lnTo>
                  <a:pt x="5458460" y="1236980"/>
                </a:lnTo>
                <a:cubicBezTo>
                  <a:pt x="5458460" y="1329690"/>
                  <a:pt x="5519420" y="1360170"/>
                  <a:pt x="5593080" y="1304290"/>
                </a:cubicBezTo>
                <a:lnTo>
                  <a:pt x="6294120" y="779780"/>
                </a:lnTo>
                <a:cubicBezTo>
                  <a:pt x="6369050" y="726440"/>
                  <a:pt x="6369050" y="635000"/>
                  <a:pt x="6294120" y="579120"/>
                </a:cubicBezTo>
                <a:close/>
              </a:path>
            </a:pathLst>
          </a:custGeom>
          <a:solidFill>
            <a:srgbClr val="000000"/>
          </a:solidFill>
          <a:ln>
            <a:noFill/>
          </a:ln>
        </p:spPr>
        <p:style>
          <a:lnRef idx="0"/>
          <a:fillRef idx="0"/>
          <a:effectRef idx="0"/>
          <a:fontRef idx="minor"/>
        </p:style>
      </p:sp>
      <p:sp>
        <p:nvSpPr>
          <p:cNvPr id="252" name="CustomShape 10"/>
          <p:cNvSpPr/>
          <p:nvPr/>
        </p:nvSpPr>
        <p:spPr>
          <a:xfrm>
            <a:off x="573840" y="7145640"/>
            <a:ext cx="3736080" cy="2270880"/>
          </a:xfrm>
          <a:prstGeom prst="rect">
            <a:avLst/>
          </a:prstGeom>
          <a:noFill/>
          <a:ln>
            <a:noFill/>
          </a:ln>
        </p:spPr>
        <p:style>
          <a:lnRef idx="0"/>
          <a:fillRef idx="0"/>
          <a:effectRef idx="0"/>
          <a:fontRef idx="minor"/>
        </p:style>
        <p:txBody>
          <a:bodyPr lIns="0" rIns="0" tIns="0" bIns="0"/>
          <a:p>
            <a:pPr algn="ctr">
              <a:lnSpc>
                <a:spcPts val="3577"/>
              </a:lnSpc>
            </a:pPr>
            <a:r>
              <a:rPr b="0" lang="es-ES" sz="2560" spc="-1" strike="noStrike">
                <a:solidFill>
                  <a:srgbClr val="000000"/>
                </a:solidFill>
                <a:latin typeface="Open Sans Bold"/>
                <a:ea typeface="DejaVu Sans"/>
              </a:rPr>
              <a:t>Solución: ¡comprobar la fecha de publicación de la noticia y otros aspectos, como la imagen!</a:t>
            </a:r>
            <a:endParaRPr b="0" lang="es-ES" sz="2560" spc="-1" strike="noStrike">
              <a:latin typeface="Arial"/>
            </a:endParaRPr>
          </a:p>
        </p:txBody>
      </p:sp>
      <p:sp>
        <p:nvSpPr>
          <p:cNvPr id="253" name="CustomShape 11"/>
          <p:cNvSpPr/>
          <p:nvPr/>
        </p:nvSpPr>
        <p:spPr>
          <a:xfrm rot="10800000">
            <a:off x="4814280" y="8473320"/>
            <a:ext cx="2866680" cy="61560"/>
          </a:xfrm>
          <a:custGeom>
            <a:avLst/>
            <a:gdLst/>
            <a:ahLst/>
            <a:rect l="l" t="t" r="r" b="b"/>
            <a:pathLst>
              <a:path w="3507740" h="76200">
                <a:moveTo>
                  <a:pt x="0" y="0"/>
                </a:moveTo>
                <a:lnTo>
                  <a:pt x="3507740" y="0"/>
                </a:lnTo>
                <a:lnTo>
                  <a:pt x="3507740" y="76200"/>
                </a:lnTo>
                <a:lnTo>
                  <a:pt x="0" y="76200"/>
                </a:lnTo>
                <a:close/>
              </a:path>
            </a:pathLst>
          </a:custGeom>
          <a:solidFill>
            <a:srgbClr val="000000"/>
          </a:solidFill>
          <a:ln>
            <a:noFill/>
          </a:ln>
        </p:spPr>
        <p:style>
          <a:lnRef idx="0"/>
          <a:fillRef idx="0"/>
          <a:effectRef idx="0"/>
          <a:fontRef idx="minor"/>
        </p:style>
      </p:sp>
      <p:sp>
        <p:nvSpPr>
          <p:cNvPr id="254" name="CustomShape 12"/>
          <p:cNvSpPr/>
          <p:nvPr/>
        </p:nvSpPr>
        <p:spPr>
          <a:xfrm rot="10800000">
            <a:off x="4572360" y="8297640"/>
            <a:ext cx="305640" cy="412560"/>
          </a:xfrm>
          <a:custGeom>
            <a:avLst/>
            <a:gdLst/>
            <a:ahLst/>
            <a:rect l="l" t="t" r="r" b="b"/>
            <a:pathLst>
              <a:path w="374650" h="505460">
                <a:moveTo>
                  <a:pt x="0" y="505460"/>
                </a:moveTo>
                <a:lnTo>
                  <a:pt x="0" y="0"/>
                </a:lnTo>
                <a:lnTo>
                  <a:pt x="374650" y="252730"/>
                </a:lnTo>
                <a:close/>
              </a:path>
            </a:pathLst>
          </a:custGeom>
          <a:solidFill>
            <a:srgbClr val="000000"/>
          </a:solidFill>
          <a:ln>
            <a:noFill/>
          </a:ln>
        </p:spPr>
        <p:style>
          <a:lnRef idx="0"/>
          <a:fillRef idx="0"/>
          <a:effectRef idx="0"/>
          <a:fontRef idx="minor"/>
        </p:style>
      </p:sp>
      <p:sp>
        <p:nvSpPr>
          <p:cNvPr id="255" name="CustomShape 13"/>
          <p:cNvSpPr/>
          <p:nvPr/>
        </p:nvSpPr>
        <p:spPr>
          <a:xfrm>
            <a:off x="1660680" y="1974240"/>
            <a:ext cx="10248480" cy="586800"/>
          </a:xfrm>
          <a:prstGeom prst="rect">
            <a:avLst/>
          </a:prstGeom>
          <a:noFill/>
          <a:ln>
            <a:noFill/>
          </a:ln>
        </p:spPr>
        <p:style>
          <a:lnRef idx="0"/>
          <a:fillRef idx="0"/>
          <a:effectRef idx="0"/>
          <a:fontRef idx="minor"/>
        </p:style>
        <p:txBody>
          <a:bodyPr lIns="0" rIns="0" tIns="0" bIns="0"/>
          <a:p>
            <a:pPr algn="ctr">
              <a:lnSpc>
                <a:spcPts val="4620"/>
              </a:lnSpc>
            </a:pPr>
            <a:r>
              <a:rPr b="0" lang="es-ES" sz="4200" spc="-1" strike="noStrike">
                <a:solidFill>
                  <a:srgbClr val="1b1a1a"/>
                </a:solidFill>
                <a:latin typeface="Open Sans Bold"/>
                <a:ea typeface="DejaVu Sans"/>
              </a:rPr>
              <a:t>Viralización y tiempo de la noticia</a:t>
            </a:r>
            <a:endParaRPr b="0" lang="es-ES" sz="4200" spc="-1" strike="noStrike">
              <a:latin typeface="Arial"/>
            </a:endParaRPr>
          </a:p>
        </p:txBody>
      </p:sp>
      <p:sp>
        <p:nvSpPr>
          <p:cNvPr id="256" name="CustomShape 14"/>
          <p:cNvSpPr/>
          <p:nvPr/>
        </p:nvSpPr>
        <p:spPr>
          <a:xfrm>
            <a:off x="573840" y="2922480"/>
            <a:ext cx="4465800" cy="665640"/>
          </a:xfrm>
          <a:prstGeom prst="rect">
            <a:avLst/>
          </a:prstGeom>
          <a:noFill/>
          <a:ln>
            <a:noFill/>
          </a:ln>
        </p:spPr>
        <p:style>
          <a:lnRef idx="0"/>
          <a:fillRef idx="0"/>
          <a:effectRef idx="0"/>
          <a:fontRef idx="minor"/>
        </p:style>
        <p:txBody>
          <a:bodyPr lIns="0" rIns="0" tIns="0" bIns="0"/>
          <a:p>
            <a:pPr algn="ctr">
              <a:lnSpc>
                <a:spcPts val="5247"/>
              </a:lnSpc>
            </a:pPr>
            <a:r>
              <a:rPr b="0" lang="es-ES" sz="3750" spc="-1" strike="noStrike">
                <a:solidFill>
                  <a:srgbClr val="000000"/>
                </a:solidFill>
                <a:latin typeface="Open Sans"/>
                <a:ea typeface="DejaVu Sans"/>
              </a:rPr>
              <a:t>Tiempo de la noticia</a:t>
            </a:r>
            <a:endParaRPr b="0" lang="es-ES" sz="3750" spc="-1" strike="noStrike">
              <a:latin typeface="Arial"/>
            </a:endParaRPr>
          </a:p>
        </p:txBody>
      </p:sp>
      <p:sp>
        <p:nvSpPr>
          <p:cNvPr id="257" name="CustomShape 15"/>
          <p:cNvSpPr/>
          <p:nvPr/>
        </p:nvSpPr>
        <p:spPr>
          <a:xfrm>
            <a:off x="8327880" y="2948400"/>
            <a:ext cx="3915720" cy="1004400"/>
          </a:xfrm>
          <a:prstGeom prst="rect">
            <a:avLst/>
          </a:prstGeom>
          <a:noFill/>
          <a:ln>
            <a:noFill/>
          </a:ln>
        </p:spPr>
        <p:style>
          <a:lnRef idx="0"/>
          <a:fillRef idx="0"/>
          <a:effectRef idx="0"/>
          <a:fontRef idx="minor"/>
        </p:style>
        <p:txBody>
          <a:bodyPr lIns="0" rIns="0" tIns="0" bIns="0"/>
          <a:p>
            <a:pPr algn="ctr">
              <a:lnSpc>
                <a:spcPts val="3957"/>
              </a:lnSpc>
            </a:pPr>
            <a:r>
              <a:rPr b="0" lang="es-ES" sz="2829" spc="-1" strike="noStrike">
                <a:solidFill>
                  <a:srgbClr val="000000"/>
                </a:solidFill>
                <a:latin typeface="Open Sans"/>
                <a:ea typeface="DejaVu Sans"/>
              </a:rPr>
              <a:t>Imprescindible en la era tecnológica</a:t>
            </a:r>
            <a:endParaRPr b="0" lang="es-ES" sz="2829" spc="-1" strike="noStrike">
              <a:latin typeface="Arial"/>
            </a:endParaRPr>
          </a:p>
        </p:txBody>
      </p:sp>
      <p:sp>
        <p:nvSpPr>
          <p:cNvPr id="258" name="CustomShape 16"/>
          <p:cNvSpPr/>
          <p:nvPr/>
        </p:nvSpPr>
        <p:spPr>
          <a:xfrm>
            <a:off x="643320" y="5067360"/>
            <a:ext cx="2484360" cy="706320"/>
          </a:xfrm>
          <a:prstGeom prst="rect">
            <a:avLst/>
          </a:prstGeom>
          <a:noFill/>
          <a:ln>
            <a:noFill/>
          </a:ln>
        </p:spPr>
        <p:style>
          <a:lnRef idx="0"/>
          <a:fillRef idx="0"/>
          <a:effectRef idx="0"/>
          <a:fontRef idx="minor"/>
        </p:style>
        <p:txBody>
          <a:bodyPr lIns="0" rIns="0" tIns="0" bIns="0"/>
          <a:p>
            <a:pPr algn="ctr">
              <a:lnSpc>
                <a:spcPts val="5567"/>
              </a:lnSpc>
            </a:pPr>
            <a:r>
              <a:rPr b="0" lang="es-ES" sz="3979" spc="-1" strike="noStrike">
                <a:solidFill>
                  <a:srgbClr val="000000"/>
                </a:solidFill>
                <a:latin typeface="Open Sans"/>
                <a:ea typeface="DejaVu Sans"/>
              </a:rPr>
              <a:t>Actualidad</a:t>
            </a:r>
            <a:endParaRPr b="0" lang="es-ES" sz="3979" spc="-1" strike="noStrike">
              <a:latin typeface="Arial"/>
            </a:endParaRPr>
          </a:p>
        </p:txBody>
      </p:sp>
      <p:sp>
        <p:nvSpPr>
          <p:cNvPr id="259" name="CustomShape 17"/>
          <p:cNvSpPr/>
          <p:nvPr/>
        </p:nvSpPr>
        <p:spPr>
          <a:xfrm>
            <a:off x="6785640" y="4867920"/>
            <a:ext cx="511488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000000"/>
                </a:solidFill>
                <a:latin typeface="Open Sans"/>
                <a:ea typeface="DejaVu Sans"/>
              </a:rPr>
              <a:t>Viralización de cualquier noticia más allá del tiempo</a:t>
            </a:r>
            <a:endParaRPr b="0" lang="es-ES" sz="3200" spc="-1" strike="noStrike">
              <a:latin typeface="Arial"/>
            </a:endParaRPr>
          </a:p>
        </p:txBody>
      </p:sp>
      <p:sp>
        <p:nvSpPr>
          <p:cNvPr id="260" name="CustomShape 18"/>
          <p:cNvSpPr/>
          <p:nvPr/>
        </p:nvSpPr>
        <p:spPr>
          <a:xfrm>
            <a:off x="7769520" y="7958160"/>
            <a:ext cx="5072400" cy="1051920"/>
          </a:xfrm>
          <a:prstGeom prst="rect">
            <a:avLst/>
          </a:prstGeom>
          <a:noFill/>
          <a:ln>
            <a:noFill/>
          </a:ln>
        </p:spPr>
        <p:style>
          <a:lnRef idx="0"/>
          <a:fillRef idx="0"/>
          <a:effectRef idx="0"/>
          <a:fontRef idx="minor"/>
        </p:style>
        <p:txBody>
          <a:bodyPr lIns="0" rIns="0" tIns="0" bIns="0"/>
          <a:p>
            <a:pPr algn="ctr">
              <a:lnSpc>
                <a:spcPts val="4144"/>
              </a:lnSpc>
            </a:pPr>
            <a:r>
              <a:rPr b="0" lang="es-ES" sz="2960" spc="-1" strike="noStrike">
                <a:solidFill>
                  <a:srgbClr val="000000"/>
                </a:solidFill>
                <a:latin typeface="Open Sans"/>
                <a:ea typeface="DejaVu Sans"/>
              </a:rPr>
              <a:t>Origina falta de credibilidad y sesgo informativo</a:t>
            </a:r>
            <a:endParaRPr b="0" lang="es-ES" sz="2960" spc="-1" strike="noStrike">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61" name="Picture 2" descr=""/>
          <p:cNvPicPr/>
          <p:nvPr/>
        </p:nvPicPr>
        <p:blipFill>
          <a:blip r:embed="rId1"/>
          <a:srcRect l="0" t="39485" r="6006" b="35608"/>
          <a:stretch/>
        </p:blipFill>
        <p:spPr>
          <a:xfrm>
            <a:off x="0" y="0"/>
            <a:ext cx="18287280" cy="7264440"/>
          </a:xfrm>
          <a:prstGeom prst="rect">
            <a:avLst/>
          </a:prstGeom>
          <a:ln>
            <a:noFill/>
          </a:ln>
        </p:spPr>
      </p:pic>
      <p:sp>
        <p:nvSpPr>
          <p:cNvPr id="262" name="CustomShape 1"/>
          <p:cNvSpPr/>
          <p:nvPr/>
        </p:nvSpPr>
        <p:spPr>
          <a:xfrm>
            <a:off x="3474360" y="6304680"/>
            <a:ext cx="11039040" cy="1920240"/>
          </a:xfrm>
          <a:prstGeom prst="rect">
            <a:avLst/>
          </a:prstGeom>
          <a:solidFill>
            <a:srgbClr val="cced00"/>
          </a:solidFill>
          <a:ln>
            <a:noFill/>
          </a:ln>
        </p:spPr>
        <p:style>
          <a:lnRef idx="0"/>
          <a:fillRef idx="0"/>
          <a:effectRef idx="0"/>
          <a:fontRef idx="minor"/>
        </p:style>
      </p:sp>
      <p:sp>
        <p:nvSpPr>
          <p:cNvPr id="263" name="CustomShape 2"/>
          <p:cNvSpPr/>
          <p:nvPr/>
        </p:nvSpPr>
        <p:spPr>
          <a:xfrm>
            <a:off x="3942000" y="6785280"/>
            <a:ext cx="10103760" cy="977760"/>
          </a:xfrm>
          <a:prstGeom prst="rect">
            <a:avLst/>
          </a:prstGeom>
          <a:noFill/>
          <a:ln>
            <a:noFill/>
          </a:ln>
        </p:spPr>
        <p:style>
          <a:lnRef idx="0"/>
          <a:fillRef idx="0"/>
          <a:effectRef idx="0"/>
          <a:fontRef idx="minor"/>
        </p:style>
        <p:txBody>
          <a:bodyPr lIns="0" rIns="0" tIns="0" bIns="0"/>
          <a:p>
            <a:pPr algn="ctr">
              <a:lnSpc>
                <a:spcPts val="7699"/>
              </a:lnSpc>
            </a:pPr>
            <a:r>
              <a:rPr b="0" lang="es-ES" sz="7000" spc="-1" strike="noStrike">
                <a:solidFill>
                  <a:srgbClr val="1b1a1a"/>
                </a:solidFill>
                <a:latin typeface="Muli Black Bold"/>
                <a:ea typeface="DejaVu Sans"/>
              </a:rPr>
              <a:t>El poder de la imagen</a:t>
            </a:r>
            <a:endParaRPr b="0" lang="es-ES" sz="7000" spc="-1" strike="noStrike">
              <a:latin typeface="Arial"/>
            </a:endParaRPr>
          </a:p>
        </p:txBody>
      </p:sp>
      <p:sp>
        <p:nvSpPr>
          <p:cNvPr id="264" name="CustomShape 3"/>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265" name="CustomShape 4"/>
          <p:cNvSpPr/>
          <p:nvPr/>
        </p:nvSpPr>
        <p:spPr>
          <a:xfrm>
            <a:off x="16920" y="567720"/>
            <a:ext cx="4446720" cy="920880"/>
          </a:xfrm>
          <a:prstGeom prst="rect">
            <a:avLst/>
          </a:prstGeom>
          <a:solidFill>
            <a:srgbClr val="cced00"/>
          </a:solidFill>
          <a:ln>
            <a:noFill/>
          </a:ln>
        </p:spPr>
        <p:style>
          <a:lnRef idx="0"/>
          <a:fillRef idx="0"/>
          <a:effectRef idx="0"/>
          <a:fontRef idx="minor"/>
        </p:style>
      </p:sp>
      <p:sp>
        <p:nvSpPr>
          <p:cNvPr id="266" name="CustomShape 5"/>
          <p:cNvSpPr/>
          <p:nvPr/>
        </p:nvSpPr>
        <p:spPr>
          <a:xfrm>
            <a:off x="974520" y="74376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pic>
        <p:nvPicPr>
          <p:cNvPr id="267" name="Picture 12" descr=""/>
          <p:cNvPicPr/>
          <p:nvPr/>
        </p:nvPicPr>
        <p:blipFill>
          <a:blip r:embed="rId2"/>
          <a:srcRect l="0" t="3212" r="0" b="3212"/>
          <a:stretch/>
        </p:blipFill>
        <p:spPr>
          <a:xfrm>
            <a:off x="16122600" y="567720"/>
            <a:ext cx="1136160" cy="749880"/>
          </a:xfrm>
          <a:prstGeom prst="rect">
            <a:avLst/>
          </a:prstGeom>
          <a:ln>
            <a:noFill/>
          </a:ln>
        </p:spPr>
      </p:pic>
      <p:sp>
        <p:nvSpPr>
          <p:cNvPr id="268" name="CustomShape 6"/>
          <p:cNvSpPr/>
          <p:nvPr/>
        </p:nvSpPr>
        <p:spPr>
          <a:xfrm>
            <a:off x="1637388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48"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49" name="CustomShape 2"/>
          <p:cNvSpPr/>
          <p:nvPr/>
        </p:nvSpPr>
        <p:spPr>
          <a:xfrm>
            <a:off x="0" y="567720"/>
            <a:ext cx="4446720" cy="920880"/>
          </a:xfrm>
          <a:prstGeom prst="rect">
            <a:avLst/>
          </a:prstGeom>
          <a:solidFill>
            <a:srgbClr val="cced00"/>
          </a:solidFill>
          <a:ln>
            <a:noFill/>
          </a:ln>
        </p:spPr>
        <p:style>
          <a:lnRef idx="0"/>
          <a:fillRef idx="0"/>
          <a:effectRef idx="0"/>
          <a:fontRef idx="minor"/>
        </p:style>
      </p:sp>
      <p:sp>
        <p:nvSpPr>
          <p:cNvPr id="50" name="CustomShape 3"/>
          <p:cNvSpPr/>
          <p:nvPr/>
        </p:nvSpPr>
        <p:spPr>
          <a:xfrm>
            <a:off x="957600" y="74376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1b1a1a"/>
                </a:solidFill>
                <a:latin typeface="OPEN Sans"/>
                <a:ea typeface="DejaVu Sans"/>
              </a:rPr>
              <a:t>¿CÓMO RECONOCER UNA FAKE NEWS?</a:t>
            </a:r>
            <a:endParaRPr b="0" lang="es-ES" sz="2100" spc="-1" strike="noStrike">
              <a:latin typeface="Arial"/>
            </a:endParaRPr>
          </a:p>
        </p:txBody>
      </p:sp>
      <p:pic>
        <p:nvPicPr>
          <p:cNvPr id="51" name="Picture 8" descr=""/>
          <p:cNvPicPr/>
          <p:nvPr/>
        </p:nvPicPr>
        <p:blipFill>
          <a:blip r:embed="rId1"/>
          <a:srcRect l="0" t="3212" r="0" b="3212"/>
          <a:stretch/>
        </p:blipFill>
        <p:spPr>
          <a:xfrm>
            <a:off x="16362000" y="571680"/>
            <a:ext cx="1239120" cy="817920"/>
          </a:xfrm>
          <a:prstGeom prst="rect">
            <a:avLst/>
          </a:prstGeom>
          <a:ln>
            <a:noFill/>
          </a:ln>
        </p:spPr>
      </p:pic>
      <p:sp>
        <p:nvSpPr>
          <p:cNvPr id="52" name="CustomShape 4"/>
          <p:cNvSpPr/>
          <p:nvPr/>
        </p:nvSpPr>
        <p:spPr>
          <a:xfrm>
            <a:off x="16636320" y="769320"/>
            <a:ext cx="690480" cy="429840"/>
          </a:xfrm>
          <a:prstGeom prst="rect">
            <a:avLst/>
          </a:prstGeom>
          <a:noFill/>
          <a:ln>
            <a:noFill/>
          </a:ln>
        </p:spPr>
        <p:style>
          <a:lnRef idx="0"/>
          <a:fillRef idx="0"/>
          <a:effectRef idx="0"/>
          <a:fontRef idx="minor"/>
        </p:style>
        <p:txBody>
          <a:bodyPr lIns="0" rIns="0" tIns="0" bIns="0"/>
          <a:p>
            <a:pPr algn="ctr">
              <a:lnSpc>
                <a:spcPts val="3385"/>
              </a:lnSpc>
            </a:pPr>
            <a:r>
              <a:rPr b="0" lang="es-ES" sz="3079" spc="-1" strike="noStrike">
                <a:solidFill>
                  <a:srgbClr val="cced00"/>
                </a:solidFill>
                <a:latin typeface="Muli Bold"/>
                <a:ea typeface="DejaVu Sans"/>
              </a:rPr>
              <a:t>FN</a:t>
            </a:r>
            <a:endParaRPr b="0" lang="es-ES" sz="3079" spc="-1" strike="noStrike">
              <a:latin typeface="Arial"/>
            </a:endParaRPr>
          </a:p>
        </p:txBody>
      </p:sp>
      <p:sp>
        <p:nvSpPr>
          <p:cNvPr id="53" name="CustomShape 5"/>
          <p:cNvSpPr/>
          <p:nvPr/>
        </p:nvSpPr>
        <p:spPr>
          <a:xfrm rot="5400000">
            <a:off x="11297520" y="4063680"/>
            <a:ext cx="1388880" cy="29520"/>
          </a:xfrm>
          <a:custGeom>
            <a:avLst/>
            <a:gdLst/>
            <a:ahLst/>
            <a:rect l="l" t="t" r="r" b="b"/>
            <a:pathLst>
              <a:path w="3507740" h="76200">
                <a:moveTo>
                  <a:pt x="0" y="0"/>
                </a:moveTo>
                <a:lnTo>
                  <a:pt x="3507740" y="0"/>
                </a:lnTo>
                <a:lnTo>
                  <a:pt x="3507740" y="76200"/>
                </a:lnTo>
                <a:lnTo>
                  <a:pt x="0" y="76200"/>
                </a:lnTo>
                <a:close/>
              </a:path>
            </a:pathLst>
          </a:custGeom>
          <a:solidFill>
            <a:srgbClr val="cced00"/>
          </a:solidFill>
          <a:ln>
            <a:noFill/>
          </a:ln>
        </p:spPr>
        <p:style>
          <a:lnRef idx="0"/>
          <a:fillRef idx="0"/>
          <a:effectRef idx="0"/>
          <a:fontRef idx="minor"/>
        </p:style>
      </p:sp>
      <p:sp>
        <p:nvSpPr>
          <p:cNvPr id="54" name="CustomShape 6"/>
          <p:cNvSpPr/>
          <p:nvPr/>
        </p:nvSpPr>
        <p:spPr>
          <a:xfrm rot="5400000">
            <a:off x="11917800" y="4716360"/>
            <a:ext cx="147960" cy="19980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sp>
        <p:nvSpPr>
          <p:cNvPr id="55" name="CustomShape 7"/>
          <p:cNvSpPr/>
          <p:nvPr/>
        </p:nvSpPr>
        <p:spPr>
          <a:xfrm rot="5400000">
            <a:off x="11044800" y="6630480"/>
            <a:ext cx="1920240" cy="41040"/>
          </a:xfrm>
          <a:custGeom>
            <a:avLst/>
            <a:gdLst/>
            <a:ahLst/>
            <a:rect l="l" t="t" r="r" b="b"/>
            <a:pathLst>
              <a:path w="3507740" h="76200">
                <a:moveTo>
                  <a:pt x="0" y="0"/>
                </a:moveTo>
                <a:lnTo>
                  <a:pt x="3507740" y="0"/>
                </a:lnTo>
                <a:lnTo>
                  <a:pt x="3507740" y="76200"/>
                </a:lnTo>
                <a:lnTo>
                  <a:pt x="0" y="76200"/>
                </a:lnTo>
                <a:close/>
              </a:path>
            </a:pathLst>
          </a:custGeom>
          <a:solidFill>
            <a:srgbClr val="cced00"/>
          </a:solidFill>
          <a:ln>
            <a:noFill/>
          </a:ln>
        </p:spPr>
        <p:style>
          <a:lnRef idx="0"/>
          <a:fillRef idx="0"/>
          <a:effectRef idx="0"/>
          <a:fontRef idx="minor"/>
        </p:style>
      </p:sp>
      <p:sp>
        <p:nvSpPr>
          <p:cNvPr id="56" name="CustomShape 8"/>
          <p:cNvSpPr/>
          <p:nvPr/>
        </p:nvSpPr>
        <p:spPr>
          <a:xfrm rot="5400000">
            <a:off x="11902320" y="7532640"/>
            <a:ext cx="204480" cy="276120"/>
          </a:xfrm>
          <a:custGeom>
            <a:avLst/>
            <a:gdLst/>
            <a:ahLst/>
            <a:rect l="l" t="t" r="r" b="b"/>
            <a:pathLst>
              <a:path w="374650" h="505460">
                <a:moveTo>
                  <a:pt x="0" y="505460"/>
                </a:moveTo>
                <a:lnTo>
                  <a:pt x="0" y="0"/>
                </a:lnTo>
                <a:lnTo>
                  <a:pt x="374650" y="252730"/>
                </a:lnTo>
                <a:close/>
              </a:path>
            </a:pathLst>
          </a:custGeom>
          <a:solidFill>
            <a:srgbClr val="cced00"/>
          </a:solidFill>
          <a:ln>
            <a:noFill/>
          </a:ln>
        </p:spPr>
        <p:style>
          <a:lnRef idx="0"/>
          <a:fillRef idx="0"/>
          <a:effectRef idx="0"/>
          <a:fontRef idx="minor"/>
        </p:style>
      </p:sp>
      <p:pic>
        <p:nvPicPr>
          <p:cNvPr id="57" name="Picture 16" descr=""/>
          <p:cNvPicPr/>
          <p:nvPr/>
        </p:nvPicPr>
        <p:blipFill>
          <a:blip r:embed="rId2"/>
          <a:stretch/>
        </p:blipFill>
        <p:spPr>
          <a:xfrm>
            <a:off x="437040" y="2439720"/>
            <a:ext cx="7164000" cy="5969880"/>
          </a:xfrm>
          <a:prstGeom prst="rect">
            <a:avLst/>
          </a:prstGeom>
          <a:ln>
            <a:noFill/>
          </a:ln>
        </p:spPr>
      </p:pic>
      <p:sp>
        <p:nvSpPr>
          <p:cNvPr id="58" name="CustomShape 9"/>
          <p:cNvSpPr/>
          <p:nvPr/>
        </p:nvSpPr>
        <p:spPr>
          <a:xfrm>
            <a:off x="9005400" y="1726920"/>
            <a:ext cx="6074640" cy="149256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a:solidFill>
                  <a:srgbClr val="ffffff"/>
                </a:solidFill>
                <a:latin typeface="Open Sans"/>
                <a:ea typeface="DejaVu Sans"/>
              </a:rPr>
              <a:t>Origen de las Fake News</a:t>
            </a:r>
            <a:endParaRPr b="0" lang="es-ES" sz="4200" spc="-1" strike="noStrike">
              <a:latin typeface="Arial"/>
            </a:endParaRPr>
          </a:p>
        </p:txBody>
      </p:sp>
      <p:sp>
        <p:nvSpPr>
          <p:cNvPr id="59" name="CustomShape 10"/>
          <p:cNvSpPr/>
          <p:nvPr/>
        </p:nvSpPr>
        <p:spPr>
          <a:xfrm>
            <a:off x="7797600" y="4755240"/>
            <a:ext cx="8413200" cy="728280"/>
          </a:xfrm>
          <a:prstGeom prst="rect">
            <a:avLst/>
          </a:prstGeom>
          <a:noFill/>
          <a:ln>
            <a:noFill/>
          </a:ln>
        </p:spPr>
        <p:style>
          <a:lnRef idx="0"/>
          <a:fillRef idx="0"/>
          <a:effectRef idx="0"/>
          <a:fontRef idx="minor"/>
        </p:style>
        <p:txBody>
          <a:bodyPr lIns="0" rIns="0" tIns="0" bIns="0"/>
          <a:p>
            <a:pPr algn="ctr">
              <a:lnSpc>
                <a:spcPts val="5740"/>
              </a:lnSpc>
            </a:pPr>
            <a:r>
              <a:rPr b="0" lang="es-ES" sz="4100" spc="-1" strike="noStrike">
                <a:solidFill>
                  <a:srgbClr val="ffffff"/>
                </a:solidFill>
                <a:latin typeface="Open Sans"/>
                <a:ea typeface="DejaVu Sans"/>
              </a:rPr>
              <a:t>Influencia de las redes sociales</a:t>
            </a:r>
            <a:endParaRPr b="0" lang="es-ES" sz="4100" spc="-1" strike="noStrike">
              <a:latin typeface="Arial"/>
            </a:endParaRPr>
          </a:p>
        </p:txBody>
      </p:sp>
      <p:sp>
        <p:nvSpPr>
          <p:cNvPr id="60" name="CustomShape 11"/>
          <p:cNvSpPr/>
          <p:nvPr/>
        </p:nvSpPr>
        <p:spPr>
          <a:xfrm>
            <a:off x="9005400" y="7829640"/>
            <a:ext cx="562860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ffffff"/>
                </a:solidFill>
                <a:latin typeface="Open Sans"/>
                <a:ea typeface="DejaVu Sans"/>
              </a:rPr>
              <a:t>OPINIÓN PÚBLICA</a:t>
            </a:r>
            <a:endParaRPr b="0" lang="es-ES" sz="5200" spc="-1" strike="noStrike">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0" y="0"/>
            <a:ext cx="18287280" cy="3048480"/>
          </a:xfrm>
          <a:prstGeom prst="rect">
            <a:avLst/>
          </a:prstGeom>
          <a:solidFill>
            <a:srgbClr val="cced00"/>
          </a:solidFill>
          <a:ln>
            <a:noFill/>
          </a:ln>
        </p:spPr>
        <p:style>
          <a:lnRef idx="0"/>
          <a:fillRef idx="0"/>
          <a:effectRef idx="0"/>
          <a:fontRef idx="minor"/>
        </p:style>
      </p:sp>
      <p:sp>
        <p:nvSpPr>
          <p:cNvPr id="270"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271" name="CustomShape 3"/>
          <p:cNvSpPr/>
          <p:nvPr/>
        </p:nvSpPr>
        <p:spPr>
          <a:xfrm>
            <a:off x="0" y="489600"/>
            <a:ext cx="4446720" cy="920880"/>
          </a:xfrm>
          <a:prstGeom prst="rect">
            <a:avLst/>
          </a:prstGeom>
          <a:solidFill>
            <a:srgbClr val="000000"/>
          </a:solidFill>
          <a:ln>
            <a:noFill/>
          </a:ln>
        </p:spPr>
        <p:style>
          <a:lnRef idx="0"/>
          <a:fillRef idx="0"/>
          <a:effectRef idx="0"/>
          <a:fontRef idx="minor"/>
        </p:style>
      </p:sp>
      <p:sp>
        <p:nvSpPr>
          <p:cNvPr id="272" name="CustomShape 4"/>
          <p:cNvSpPr/>
          <p:nvPr/>
        </p:nvSpPr>
        <p:spPr>
          <a:xfrm>
            <a:off x="957600" y="66564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ffffff"/>
                </a:solidFill>
                <a:latin typeface="Open Sans"/>
                <a:ea typeface="DejaVu Sans"/>
              </a:rPr>
              <a:t>LA IMAGEN EN LA NOTICIA</a:t>
            </a:r>
            <a:endParaRPr b="0" lang="es-ES" sz="2100" spc="-1" strike="noStrike">
              <a:latin typeface="Arial"/>
            </a:endParaRPr>
          </a:p>
        </p:txBody>
      </p:sp>
      <p:pic>
        <p:nvPicPr>
          <p:cNvPr id="273" name="Picture 9" descr=""/>
          <p:cNvPicPr/>
          <p:nvPr/>
        </p:nvPicPr>
        <p:blipFill>
          <a:blip r:embed="rId1"/>
          <a:srcRect l="0" t="3212" r="0" b="3212"/>
          <a:stretch/>
        </p:blipFill>
        <p:spPr>
          <a:xfrm>
            <a:off x="16021080" y="489600"/>
            <a:ext cx="1246320" cy="822600"/>
          </a:xfrm>
          <a:prstGeom prst="rect">
            <a:avLst/>
          </a:prstGeom>
          <a:ln>
            <a:noFill/>
          </a:ln>
        </p:spPr>
      </p:pic>
      <p:sp>
        <p:nvSpPr>
          <p:cNvPr id="274" name="CustomShape 5"/>
          <p:cNvSpPr/>
          <p:nvPr/>
        </p:nvSpPr>
        <p:spPr>
          <a:xfrm>
            <a:off x="16296840" y="688320"/>
            <a:ext cx="694440" cy="432360"/>
          </a:xfrm>
          <a:prstGeom prst="rect">
            <a:avLst/>
          </a:prstGeom>
          <a:noFill/>
          <a:ln>
            <a:noFill/>
          </a:ln>
        </p:spPr>
        <p:style>
          <a:lnRef idx="0"/>
          <a:fillRef idx="0"/>
          <a:effectRef idx="0"/>
          <a:fontRef idx="minor"/>
        </p:style>
        <p:txBody>
          <a:bodyPr lIns="0" rIns="0" tIns="0" bIns="0"/>
          <a:p>
            <a:pPr algn="ctr">
              <a:lnSpc>
                <a:spcPts val="3404"/>
              </a:lnSpc>
            </a:pPr>
            <a:r>
              <a:rPr b="0" lang="es-ES" sz="3100" spc="-1" strike="noStrike">
                <a:solidFill>
                  <a:srgbClr val="000000"/>
                </a:solidFill>
                <a:latin typeface="Muli Bold"/>
                <a:ea typeface="DejaVu Sans"/>
              </a:rPr>
              <a:t>FN</a:t>
            </a:r>
            <a:endParaRPr b="0" lang="es-ES" sz="3100" spc="-1" strike="noStrike">
              <a:latin typeface="Arial"/>
            </a:endParaRPr>
          </a:p>
        </p:txBody>
      </p:sp>
      <p:pic>
        <p:nvPicPr>
          <p:cNvPr id="275" name="Picture 11" descr=""/>
          <p:cNvPicPr/>
          <p:nvPr/>
        </p:nvPicPr>
        <p:blipFill>
          <a:blip r:embed="rId2"/>
          <a:stretch/>
        </p:blipFill>
        <p:spPr>
          <a:xfrm>
            <a:off x="12887640" y="3706920"/>
            <a:ext cx="4874400" cy="3250440"/>
          </a:xfrm>
          <a:prstGeom prst="rect">
            <a:avLst/>
          </a:prstGeom>
          <a:ln>
            <a:noFill/>
          </a:ln>
        </p:spPr>
      </p:pic>
      <p:sp>
        <p:nvSpPr>
          <p:cNvPr id="276" name="CustomShape 6"/>
          <p:cNvSpPr/>
          <p:nvPr/>
        </p:nvSpPr>
        <p:spPr>
          <a:xfrm>
            <a:off x="4869720" y="1351080"/>
            <a:ext cx="8547840" cy="576720"/>
          </a:xfrm>
          <a:prstGeom prst="rect">
            <a:avLst/>
          </a:prstGeom>
          <a:noFill/>
          <a:ln>
            <a:noFill/>
          </a:ln>
        </p:spPr>
        <p:style>
          <a:lnRef idx="0"/>
          <a:fillRef idx="0"/>
          <a:effectRef idx="0"/>
          <a:fontRef idx="minor"/>
        </p:style>
        <p:txBody>
          <a:bodyPr lIns="0" rIns="0" tIns="0" bIns="0"/>
          <a:p>
            <a:pPr algn="ctr">
              <a:lnSpc>
                <a:spcPts val="4541"/>
              </a:lnSpc>
            </a:pPr>
            <a:r>
              <a:rPr b="0" lang="es-ES" sz="4129" spc="-1" strike="noStrike">
                <a:solidFill>
                  <a:srgbClr val="1b1a1a"/>
                </a:solidFill>
                <a:latin typeface="Muli Bold Bold"/>
                <a:ea typeface="DejaVu Sans"/>
              </a:rPr>
              <a:t>La imagen, símbolo de la noticia</a:t>
            </a:r>
            <a:endParaRPr b="0" lang="es-ES" sz="4129" spc="-1" strike="noStrike">
              <a:latin typeface="Arial"/>
            </a:endParaRPr>
          </a:p>
        </p:txBody>
      </p:sp>
      <p:sp>
        <p:nvSpPr>
          <p:cNvPr id="277" name="CustomShape 7"/>
          <p:cNvSpPr/>
          <p:nvPr/>
        </p:nvSpPr>
        <p:spPr>
          <a:xfrm>
            <a:off x="860760" y="3639960"/>
            <a:ext cx="8017200" cy="600120"/>
          </a:xfrm>
          <a:prstGeom prst="rect">
            <a:avLst/>
          </a:prstGeom>
          <a:noFill/>
          <a:ln>
            <a:noFill/>
          </a:ln>
        </p:spPr>
        <p:style>
          <a:lnRef idx="0"/>
          <a:fillRef idx="0"/>
          <a:effectRef idx="0"/>
          <a:fontRef idx="minor"/>
        </p:style>
        <p:txBody>
          <a:bodyPr lIns="0" rIns="0" tIns="0" bIns="0"/>
          <a:p>
            <a:pPr>
              <a:lnSpc>
                <a:spcPts val="4731"/>
              </a:lnSpc>
            </a:pPr>
            <a:r>
              <a:rPr b="0" lang="es-ES" sz="3379" spc="-1" strike="noStrike">
                <a:solidFill>
                  <a:srgbClr val="000000"/>
                </a:solidFill>
                <a:latin typeface="Open Sans"/>
                <a:ea typeface="DejaVu Sans"/>
              </a:rPr>
              <a:t>- Elemento diferenciador para la noticia</a:t>
            </a:r>
            <a:endParaRPr b="0" lang="es-ES" sz="3379" spc="-1" strike="noStrike">
              <a:latin typeface="Arial"/>
            </a:endParaRPr>
          </a:p>
        </p:txBody>
      </p:sp>
      <p:sp>
        <p:nvSpPr>
          <p:cNvPr id="278" name="CustomShape 8"/>
          <p:cNvSpPr/>
          <p:nvPr/>
        </p:nvSpPr>
        <p:spPr>
          <a:xfrm>
            <a:off x="479160" y="4562640"/>
            <a:ext cx="11858400" cy="600120"/>
          </a:xfrm>
          <a:prstGeom prst="rect">
            <a:avLst/>
          </a:prstGeom>
          <a:noFill/>
          <a:ln>
            <a:noFill/>
          </a:ln>
        </p:spPr>
        <p:style>
          <a:lnRef idx="0"/>
          <a:fillRef idx="0"/>
          <a:effectRef idx="0"/>
          <a:fontRef idx="minor"/>
        </p:style>
        <p:txBody>
          <a:bodyPr lIns="0" rIns="0" tIns="0" bIns="0"/>
          <a:p>
            <a:pPr algn="ctr">
              <a:lnSpc>
                <a:spcPts val="4731"/>
              </a:lnSpc>
            </a:pPr>
            <a:r>
              <a:rPr b="0" lang="es-ES" sz="3379" spc="-1" strike="noStrike">
                <a:solidFill>
                  <a:srgbClr val="000000"/>
                </a:solidFill>
                <a:latin typeface="Open Sans"/>
                <a:ea typeface="DejaVu Sans"/>
              </a:rPr>
              <a:t>- Indispensable para los medios impresos, digitales y TV</a:t>
            </a:r>
            <a:endParaRPr b="0" lang="es-ES" sz="3379" spc="-1" strike="noStrike">
              <a:latin typeface="Arial"/>
            </a:endParaRPr>
          </a:p>
        </p:txBody>
      </p:sp>
      <p:sp>
        <p:nvSpPr>
          <p:cNvPr id="279" name="CustomShape 9"/>
          <p:cNvSpPr/>
          <p:nvPr/>
        </p:nvSpPr>
        <p:spPr>
          <a:xfrm>
            <a:off x="860760" y="5477760"/>
            <a:ext cx="1639800" cy="600120"/>
          </a:xfrm>
          <a:prstGeom prst="rect">
            <a:avLst/>
          </a:prstGeom>
          <a:noFill/>
          <a:ln>
            <a:noFill/>
          </a:ln>
        </p:spPr>
        <p:style>
          <a:lnRef idx="0"/>
          <a:fillRef idx="0"/>
          <a:effectRef idx="0"/>
          <a:fontRef idx="minor"/>
        </p:style>
        <p:txBody>
          <a:bodyPr lIns="0" rIns="0" tIns="0" bIns="0"/>
          <a:p>
            <a:pPr>
              <a:lnSpc>
                <a:spcPts val="4731"/>
              </a:lnSpc>
            </a:pPr>
            <a:r>
              <a:rPr b="0" lang="es-ES" sz="3379" spc="-1" strike="noStrike">
                <a:solidFill>
                  <a:srgbClr val="000000"/>
                </a:solidFill>
                <a:latin typeface="Open Sans"/>
                <a:ea typeface="DejaVu Sans"/>
              </a:rPr>
              <a:t>- Radio:</a:t>
            </a:r>
            <a:endParaRPr b="0" lang="es-ES" sz="3379" spc="-1" strike="noStrike">
              <a:latin typeface="Arial"/>
            </a:endParaRPr>
          </a:p>
        </p:txBody>
      </p:sp>
      <p:sp>
        <p:nvSpPr>
          <p:cNvPr id="280" name="CustomShape 10"/>
          <p:cNvSpPr/>
          <p:nvPr/>
        </p:nvSpPr>
        <p:spPr>
          <a:xfrm>
            <a:off x="1518480" y="6377040"/>
            <a:ext cx="8625240" cy="2402640"/>
          </a:xfrm>
          <a:prstGeom prst="rect">
            <a:avLst/>
          </a:prstGeom>
          <a:noFill/>
          <a:ln>
            <a:noFill/>
          </a:ln>
        </p:spPr>
        <p:style>
          <a:lnRef idx="0"/>
          <a:fillRef idx="0"/>
          <a:effectRef idx="0"/>
          <a:fontRef idx="minor"/>
        </p:style>
        <p:txBody>
          <a:bodyPr lIns="0" rIns="0" tIns="0" bIns="0"/>
          <a:p>
            <a:pPr lvl="1" marL="729720" indent="-364320">
              <a:lnSpc>
                <a:spcPts val="4731"/>
              </a:lnSpc>
              <a:buClr>
                <a:srgbClr val="000000"/>
              </a:buClr>
              <a:buFont typeface="Arial"/>
              <a:buChar char="•"/>
            </a:pPr>
            <a:r>
              <a:rPr b="0" lang="es-ES" sz="3379" spc="-1" strike="noStrike">
                <a:solidFill>
                  <a:srgbClr val="000000"/>
                </a:solidFill>
                <a:latin typeface="Open Sans"/>
                <a:ea typeface="DejaVu Sans"/>
              </a:rPr>
              <a:t>En su historia, no necesita de imágenes para explicar noticias</a:t>
            </a:r>
            <a:endParaRPr b="0" lang="es-ES" sz="3379" spc="-1" strike="noStrike">
              <a:latin typeface="Arial"/>
            </a:endParaRPr>
          </a:p>
          <a:p>
            <a:pPr lvl="1" marL="729720" indent="-364320">
              <a:lnSpc>
                <a:spcPts val="4731"/>
              </a:lnSpc>
              <a:buClr>
                <a:srgbClr val="000000"/>
              </a:buClr>
              <a:buFont typeface="Arial"/>
              <a:buChar char="•"/>
            </a:pPr>
            <a:r>
              <a:rPr b="0" lang="es-ES" sz="3379" spc="-1" strike="noStrike">
                <a:solidFill>
                  <a:srgbClr val="000000"/>
                </a:solidFill>
                <a:latin typeface="Open Sans"/>
                <a:ea typeface="DejaVu Sans"/>
              </a:rPr>
              <a:t>Nuevas tecnologías y redes sociales: combinación de imágenes con audio</a:t>
            </a:r>
            <a:endParaRPr b="0" lang="es-ES" sz="3379" spc="-1" strike="noStrike">
              <a:latin typeface="Arial"/>
            </a:endParaRPr>
          </a:p>
        </p:txBody>
      </p:sp>
      <p:sp>
        <p:nvSpPr>
          <p:cNvPr id="281" name="CustomShape 11"/>
          <p:cNvSpPr/>
          <p:nvPr/>
        </p:nvSpPr>
        <p:spPr>
          <a:xfrm>
            <a:off x="2071080" y="9182160"/>
            <a:ext cx="1380564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a:solidFill>
                  <a:srgbClr val="000000"/>
                </a:solidFill>
                <a:latin typeface="Open Sans Italics"/>
                <a:ea typeface="DejaVu Sans"/>
              </a:rPr>
              <a:t>"Una imagen vale más que mil palabras"</a:t>
            </a:r>
            <a:endParaRPr b="0" lang="es-ES" sz="4200" spc="-1" strike="noStrike">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282"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283" name="CustomShape 2"/>
          <p:cNvSpPr/>
          <p:nvPr/>
        </p:nvSpPr>
        <p:spPr>
          <a:xfrm>
            <a:off x="0" y="657000"/>
            <a:ext cx="4446720" cy="920880"/>
          </a:xfrm>
          <a:prstGeom prst="rect">
            <a:avLst/>
          </a:prstGeom>
          <a:solidFill>
            <a:srgbClr val="cced00"/>
          </a:solidFill>
          <a:ln>
            <a:noFill/>
          </a:ln>
        </p:spPr>
        <p:style>
          <a:lnRef idx="0"/>
          <a:fillRef idx="0"/>
          <a:effectRef idx="0"/>
          <a:fontRef idx="minor"/>
        </p:style>
      </p:sp>
      <p:sp>
        <p:nvSpPr>
          <p:cNvPr id="284" name="CustomShape 3"/>
          <p:cNvSpPr/>
          <p:nvPr/>
        </p:nvSpPr>
        <p:spPr>
          <a:xfrm>
            <a:off x="957600" y="83304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LA IMAGEN EN LA NOTICIA</a:t>
            </a:r>
            <a:endParaRPr b="0" lang="es-ES" sz="2100" spc="-1" strike="noStrike">
              <a:latin typeface="Arial"/>
            </a:endParaRPr>
          </a:p>
        </p:txBody>
      </p:sp>
      <p:pic>
        <p:nvPicPr>
          <p:cNvPr id="285" name="Picture 8" descr=""/>
          <p:cNvPicPr/>
          <p:nvPr/>
        </p:nvPicPr>
        <p:blipFill>
          <a:blip r:embed="rId1"/>
          <a:srcRect l="0" t="3212" r="0" b="3212"/>
          <a:stretch/>
        </p:blipFill>
        <p:spPr>
          <a:xfrm>
            <a:off x="16114680" y="657000"/>
            <a:ext cx="1143720" cy="754920"/>
          </a:xfrm>
          <a:prstGeom prst="rect">
            <a:avLst/>
          </a:prstGeom>
          <a:ln>
            <a:noFill/>
          </a:ln>
        </p:spPr>
      </p:pic>
      <p:sp>
        <p:nvSpPr>
          <p:cNvPr id="286" name="CustomShape 4"/>
          <p:cNvSpPr/>
          <p:nvPr/>
        </p:nvSpPr>
        <p:spPr>
          <a:xfrm>
            <a:off x="16367760" y="841320"/>
            <a:ext cx="637560" cy="396720"/>
          </a:xfrm>
          <a:prstGeom prst="rect">
            <a:avLst/>
          </a:prstGeom>
          <a:noFill/>
          <a:ln>
            <a:noFill/>
          </a:ln>
        </p:spPr>
        <p:style>
          <a:lnRef idx="0"/>
          <a:fillRef idx="0"/>
          <a:effectRef idx="0"/>
          <a:fontRef idx="minor"/>
        </p:style>
        <p:txBody>
          <a:bodyPr lIns="0" rIns="0" tIns="0" bIns="0"/>
          <a:p>
            <a:pPr algn="ctr">
              <a:lnSpc>
                <a:spcPts val="3124"/>
              </a:lnSpc>
            </a:pPr>
            <a:r>
              <a:rPr b="0" lang="es-ES" sz="2839" spc="-1" strike="noStrike">
                <a:solidFill>
                  <a:srgbClr val="cced00"/>
                </a:solidFill>
                <a:latin typeface="Muli Bold"/>
                <a:ea typeface="DejaVu Sans"/>
              </a:rPr>
              <a:t>FN</a:t>
            </a:r>
            <a:endParaRPr b="0" lang="es-ES" sz="2839" spc="-1" strike="noStrike">
              <a:latin typeface="Arial"/>
            </a:endParaRPr>
          </a:p>
        </p:txBody>
      </p:sp>
      <p:pic>
        <p:nvPicPr>
          <p:cNvPr id="287" name="Picture 10" descr=""/>
          <p:cNvPicPr/>
          <p:nvPr/>
        </p:nvPicPr>
        <p:blipFill>
          <a:blip r:embed="rId2"/>
          <a:stretch/>
        </p:blipFill>
        <p:spPr>
          <a:xfrm>
            <a:off x="739440" y="3714120"/>
            <a:ext cx="2967840" cy="2158200"/>
          </a:xfrm>
          <a:prstGeom prst="rect">
            <a:avLst/>
          </a:prstGeom>
          <a:ln>
            <a:noFill/>
          </a:ln>
        </p:spPr>
      </p:pic>
      <p:sp>
        <p:nvSpPr>
          <p:cNvPr id="288" name="CustomShape 5"/>
          <p:cNvSpPr/>
          <p:nvPr/>
        </p:nvSpPr>
        <p:spPr>
          <a:xfrm rot="5400000">
            <a:off x="3813480" y="7634880"/>
            <a:ext cx="1550160" cy="330480"/>
          </a:xfrm>
          <a:custGeom>
            <a:avLst/>
            <a:gdLst/>
            <a:ahLst/>
            <a:rect l="l" t="t" r="r" b="b"/>
            <a:pathLst>
              <a:path w="6369050" h="1360170">
                <a:moveTo>
                  <a:pt x="6294120" y="579120"/>
                </a:moveTo>
                <a:lnTo>
                  <a:pt x="5594350" y="55880"/>
                </a:lnTo>
                <a:cubicBezTo>
                  <a:pt x="5520690" y="0"/>
                  <a:pt x="5459730" y="30480"/>
                  <a:pt x="5459730" y="123190"/>
                </a:cubicBezTo>
                <a:lnTo>
                  <a:pt x="5459730"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5458460" y="805180"/>
                </a:lnTo>
                <a:lnTo>
                  <a:pt x="5458460" y="1236980"/>
                </a:lnTo>
                <a:cubicBezTo>
                  <a:pt x="5458460" y="1329690"/>
                  <a:pt x="5519420" y="1360170"/>
                  <a:pt x="5593080" y="1304290"/>
                </a:cubicBezTo>
                <a:lnTo>
                  <a:pt x="6294120" y="779780"/>
                </a:lnTo>
                <a:cubicBezTo>
                  <a:pt x="6369050" y="726440"/>
                  <a:pt x="6369050" y="635000"/>
                  <a:pt x="6294120" y="579120"/>
                </a:cubicBezTo>
                <a:close/>
              </a:path>
            </a:pathLst>
          </a:custGeom>
          <a:solidFill>
            <a:srgbClr val="ffffff"/>
          </a:solidFill>
          <a:ln>
            <a:noFill/>
          </a:ln>
        </p:spPr>
        <p:style>
          <a:lnRef idx="0"/>
          <a:fillRef idx="0"/>
          <a:effectRef idx="0"/>
          <a:fontRef idx="minor"/>
        </p:style>
      </p:sp>
      <p:pic>
        <p:nvPicPr>
          <p:cNvPr id="289" name="Picture 13" descr=""/>
          <p:cNvPicPr/>
          <p:nvPr/>
        </p:nvPicPr>
        <p:blipFill>
          <a:blip r:embed="rId3"/>
          <a:stretch/>
        </p:blipFill>
        <p:spPr>
          <a:xfrm>
            <a:off x="10716840" y="5873040"/>
            <a:ext cx="5151240" cy="3431880"/>
          </a:xfrm>
          <a:prstGeom prst="rect">
            <a:avLst/>
          </a:prstGeom>
          <a:ln>
            <a:noFill/>
          </a:ln>
        </p:spPr>
      </p:pic>
      <p:sp>
        <p:nvSpPr>
          <p:cNvPr id="290" name="CustomShape 6"/>
          <p:cNvSpPr/>
          <p:nvPr/>
        </p:nvSpPr>
        <p:spPr>
          <a:xfrm>
            <a:off x="8866440" y="4687920"/>
            <a:ext cx="3584160" cy="770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291" name="CustomShape 7"/>
          <p:cNvSpPr/>
          <p:nvPr/>
        </p:nvSpPr>
        <p:spPr>
          <a:xfrm>
            <a:off x="12371040" y="4468320"/>
            <a:ext cx="382320" cy="51588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
        <p:nvSpPr>
          <p:cNvPr id="292" name="CustomShape 8"/>
          <p:cNvSpPr/>
          <p:nvPr/>
        </p:nvSpPr>
        <p:spPr>
          <a:xfrm>
            <a:off x="5042520" y="1450800"/>
            <a:ext cx="8911080" cy="698400"/>
          </a:xfrm>
          <a:prstGeom prst="rect">
            <a:avLst/>
          </a:prstGeom>
          <a:noFill/>
          <a:ln>
            <a:noFill/>
          </a:ln>
        </p:spPr>
        <p:style>
          <a:lnRef idx="0"/>
          <a:fillRef idx="0"/>
          <a:effectRef idx="0"/>
          <a:fontRef idx="minor"/>
        </p:style>
        <p:txBody>
          <a:bodyPr lIns="0" rIns="0" tIns="0" bIns="0"/>
          <a:p>
            <a:pPr algn="ctr">
              <a:lnSpc>
                <a:spcPts val="5499"/>
              </a:lnSpc>
            </a:pPr>
            <a:r>
              <a:rPr b="0" lang="es-ES" sz="5000" spc="-1" strike="noStrike">
                <a:solidFill>
                  <a:srgbClr val="ffffff"/>
                </a:solidFill>
                <a:latin typeface="Open Sans Bold"/>
                <a:ea typeface="DejaVu Sans"/>
              </a:rPr>
              <a:t>Imagen y 'Fake News'</a:t>
            </a:r>
            <a:endParaRPr b="0" lang="es-ES" sz="5000" spc="-1" strike="noStrike">
              <a:latin typeface="Arial"/>
            </a:endParaRPr>
          </a:p>
        </p:txBody>
      </p:sp>
      <p:sp>
        <p:nvSpPr>
          <p:cNvPr id="293" name="CustomShape 9"/>
          <p:cNvSpPr/>
          <p:nvPr/>
        </p:nvSpPr>
        <p:spPr>
          <a:xfrm>
            <a:off x="-1206360" y="2866680"/>
            <a:ext cx="14502960" cy="5680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Fake News: empleo de imágenes pasadas y con retoques</a:t>
            </a:r>
            <a:endParaRPr b="0" lang="es-ES" sz="3200" spc="-1" strike="noStrike">
              <a:latin typeface="Arial"/>
            </a:endParaRPr>
          </a:p>
        </p:txBody>
      </p:sp>
      <p:sp>
        <p:nvSpPr>
          <p:cNvPr id="294" name="CustomShape 10"/>
          <p:cNvSpPr/>
          <p:nvPr/>
        </p:nvSpPr>
        <p:spPr>
          <a:xfrm>
            <a:off x="4089960" y="4155120"/>
            <a:ext cx="4316040" cy="1137240"/>
          </a:xfrm>
          <a:prstGeom prst="rect">
            <a:avLst/>
          </a:prstGeom>
          <a:noFill/>
          <a:ln>
            <a:noFill/>
          </a:ln>
        </p:spPr>
        <p:style>
          <a:lnRef idx="0"/>
          <a:fillRef idx="0"/>
          <a:effectRef idx="0"/>
          <a:fontRef idx="minor"/>
        </p:style>
        <p:txBody>
          <a:bodyPr lIns="0" rIns="0" tIns="0" bIns="0"/>
          <a:p>
            <a:pPr algn="ctr">
              <a:lnSpc>
                <a:spcPts val="8960"/>
              </a:lnSpc>
            </a:pPr>
            <a:r>
              <a:rPr b="0" lang="es-ES" sz="6400" spc="-1" strike="noStrike">
                <a:solidFill>
                  <a:srgbClr val="ffffff"/>
                </a:solidFill>
                <a:latin typeface="Open Sans"/>
                <a:ea typeface="DejaVu Sans"/>
              </a:rPr>
              <a:t>DEEPFAKES</a:t>
            </a:r>
            <a:endParaRPr b="0" lang="es-ES" sz="6400" spc="-1" strike="noStrike">
              <a:latin typeface="Arial"/>
            </a:endParaRPr>
          </a:p>
        </p:txBody>
      </p:sp>
      <p:sp>
        <p:nvSpPr>
          <p:cNvPr id="295" name="CustomShape 11"/>
          <p:cNvSpPr/>
          <p:nvPr/>
        </p:nvSpPr>
        <p:spPr>
          <a:xfrm>
            <a:off x="12754080" y="4098240"/>
            <a:ext cx="4161240" cy="1168920"/>
          </a:xfrm>
          <a:prstGeom prst="rect">
            <a:avLst/>
          </a:prstGeom>
          <a:noFill/>
          <a:ln>
            <a:noFill/>
          </a:ln>
        </p:spPr>
        <p:style>
          <a:lnRef idx="0"/>
          <a:fillRef idx="0"/>
          <a:effectRef idx="0"/>
          <a:fontRef idx="minor"/>
        </p:style>
        <p:txBody>
          <a:bodyPr lIns="0" rIns="0" tIns="0" bIns="0"/>
          <a:p>
            <a:pPr algn="ctr">
              <a:lnSpc>
                <a:spcPts val="3070"/>
              </a:lnSpc>
            </a:pPr>
            <a:r>
              <a:rPr b="0" lang="es-ES" sz="2200" spc="-1" strike="noStrike">
                <a:solidFill>
                  <a:srgbClr val="ffffff"/>
                </a:solidFill>
                <a:latin typeface="Open Sans"/>
                <a:ea typeface="DejaVu Sans"/>
              </a:rPr>
              <a:t>Manipulación de vídeos para buscar otro sentido a los hechos ocurridos</a:t>
            </a:r>
            <a:endParaRPr b="0" lang="es-ES" sz="2200" spc="-1" strike="noStrike">
              <a:latin typeface="Arial"/>
            </a:endParaRPr>
          </a:p>
        </p:txBody>
      </p:sp>
      <p:sp>
        <p:nvSpPr>
          <p:cNvPr id="296" name="CustomShape 12"/>
          <p:cNvSpPr/>
          <p:nvPr/>
        </p:nvSpPr>
        <p:spPr>
          <a:xfrm>
            <a:off x="2684160" y="6042960"/>
            <a:ext cx="4124880" cy="677160"/>
          </a:xfrm>
          <a:prstGeom prst="rect">
            <a:avLst/>
          </a:prstGeom>
          <a:noFill/>
          <a:ln>
            <a:noFill/>
          </a:ln>
        </p:spPr>
        <p:style>
          <a:lnRef idx="0"/>
          <a:fillRef idx="0"/>
          <a:effectRef idx="0"/>
          <a:fontRef idx="minor"/>
        </p:style>
        <p:txBody>
          <a:bodyPr lIns="0" rIns="0" tIns="0" bIns="0"/>
          <a:p>
            <a:pPr algn="ctr">
              <a:lnSpc>
                <a:spcPts val="5338"/>
              </a:lnSpc>
            </a:pPr>
            <a:r>
              <a:rPr b="0" lang="es-ES" sz="3820" spc="-1" strike="noStrike">
                <a:solidFill>
                  <a:srgbClr val="ffffff"/>
                </a:solidFill>
                <a:latin typeface="Open Sans"/>
                <a:ea typeface="DejaVu Sans"/>
              </a:rPr>
              <a:t>Objetivo del lector</a:t>
            </a:r>
            <a:endParaRPr b="0" lang="es-ES" sz="3820" spc="-1" strike="noStrike">
              <a:latin typeface="Arial"/>
            </a:endParaRPr>
          </a:p>
        </p:txBody>
      </p:sp>
      <p:sp>
        <p:nvSpPr>
          <p:cNvPr id="297" name="CustomShape 13"/>
          <p:cNvSpPr/>
          <p:nvPr/>
        </p:nvSpPr>
        <p:spPr>
          <a:xfrm>
            <a:off x="1218600" y="8633880"/>
            <a:ext cx="764748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ffffff"/>
                </a:solidFill>
                <a:latin typeface="Open Sans"/>
                <a:ea typeface="DejaVu Sans"/>
              </a:rPr>
              <a:t>Verificación de imágenes</a:t>
            </a:r>
            <a:endParaRPr b="0" lang="es-ES" sz="5200" spc="-1" strike="noStrike">
              <a:latin typeface="Arial"/>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298" name="CustomShape 1"/>
          <p:cNvSpPr/>
          <p:nvPr/>
        </p:nvSpPr>
        <p:spPr>
          <a:xfrm>
            <a:off x="16916040" y="92552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299" name="Picture 4" descr=""/>
          <p:cNvPicPr/>
          <p:nvPr/>
        </p:nvPicPr>
        <p:blipFill>
          <a:blip r:embed="rId1"/>
          <a:stretch/>
        </p:blipFill>
        <p:spPr>
          <a:xfrm>
            <a:off x="-8783640" y="0"/>
            <a:ext cx="15424920" cy="10286280"/>
          </a:xfrm>
          <a:prstGeom prst="rect">
            <a:avLst/>
          </a:prstGeom>
          <a:ln>
            <a:noFill/>
          </a:ln>
        </p:spPr>
      </p:pic>
      <p:pic>
        <p:nvPicPr>
          <p:cNvPr id="300" name="Picture 6" descr=""/>
          <p:cNvPicPr/>
          <p:nvPr/>
        </p:nvPicPr>
        <p:blipFill>
          <a:blip r:embed="rId2"/>
          <a:srcRect l="0" t="3212" r="0" b="3212"/>
          <a:stretch/>
        </p:blipFill>
        <p:spPr>
          <a:xfrm>
            <a:off x="16122600" y="887760"/>
            <a:ext cx="1136160" cy="749880"/>
          </a:xfrm>
          <a:prstGeom prst="rect">
            <a:avLst/>
          </a:prstGeom>
          <a:ln>
            <a:noFill/>
          </a:ln>
        </p:spPr>
      </p:pic>
      <p:sp>
        <p:nvSpPr>
          <p:cNvPr id="301" name="CustomShape 2"/>
          <p:cNvSpPr/>
          <p:nvPr/>
        </p:nvSpPr>
        <p:spPr>
          <a:xfrm>
            <a:off x="16373880" y="107064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302" name="CustomShape 3"/>
          <p:cNvSpPr/>
          <p:nvPr/>
        </p:nvSpPr>
        <p:spPr>
          <a:xfrm>
            <a:off x="-249840" y="615960"/>
            <a:ext cx="4446720" cy="920880"/>
          </a:xfrm>
          <a:prstGeom prst="rect">
            <a:avLst/>
          </a:prstGeom>
          <a:solidFill>
            <a:srgbClr val="cced00"/>
          </a:solidFill>
          <a:ln>
            <a:noFill/>
          </a:ln>
        </p:spPr>
        <p:style>
          <a:lnRef idx="0"/>
          <a:fillRef idx="0"/>
          <a:effectRef idx="0"/>
          <a:fontRef idx="minor"/>
        </p:style>
      </p:sp>
      <p:sp>
        <p:nvSpPr>
          <p:cNvPr id="303" name="CustomShape 4"/>
          <p:cNvSpPr/>
          <p:nvPr/>
        </p:nvSpPr>
        <p:spPr>
          <a:xfrm>
            <a:off x="707760" y="7920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LA IMAGEN EN LA NOTICIA</a:t>
            </a:r>
            <a:endParaRPr b="0" lang="es-ES" sz="2100" spc="-1" strike="noStrike">
              <a:latin typeface="Arial"/>
            </a:endParaRPr>
          </a:p>
        </p:txBody>
      </p:sp>
      <p:sp>
        <p:nvSpPr>
          <p:cNvPr id="304" name="CustomShape 5"/>
          <p:cNvSpPr/>
          <p:nvPr/>
        </p:nvSpPr>
        <p:spPr>
          <a:xfrm>
            <a:off x="7121880" y="2557440"/>
            <a:ext cx="3837240" cy="127944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ffffff"/>
                </a:solidFill>
                <a:latin typeface="Open Sans"/>
                <a:ea typeface="DejaVu Sans"/>
              </a:rPr>
              <a:t>Programas de edición de fotos</a:t>
            </a:r>
            <a:endParaRPr b="0" lang="es-ES" sz="3600" spc="-1" strike="noStrike">
              <a:latin typeface="Arial"/>
            </a:endParaRPr>
          </a:p>
        </p:txBody>
      </p:sp>
      <p:sp>
        <p:nvSpPr>
          <p:cNvPr id="305" name="CustomShape 6"/>
          <p:cNvSpPr/>
          <p:nvPr/>
        </p:nvSpPr>
        <p:spPr>
          <a:xfrm>
            <a:off x="10959840" y="3053520"/>
            <a:ext cx="2464920" cy="5292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06" name="CustomShape 7"/>
          <p:cNvSpPr/>
          <p:nvPr/>
        </p:nvSpPr>
        <p:spPr>
          <a:xfrm>
            <a:off x="13370400" y="2902680"/>
            <a:ext cx="262800" cy="35460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07" name="Picture 15" descr=""/>
          <p:cNvPicPr/>
          <p:nvPr/>
        </p:nvPicPr>
        <p:blipFill>
          <a:blip r:embed="rId3"/>
          <a:stretch/>
        </p:blipFill>
        <p:spPr>
          <a:xfrm>
            <a:off x="13633560" y="5288760"/>
            <a:ext cx="1959840" cy="1104480"/>
          </a:xfrm>
          <a:prstGeom prst="rect">
            <a:avLst/>
          </a:prstGeom>
          <a:ln>
            <a:noFill/>
          </a:ln>
        </p:spPr>
      </p:pic>
      <p:sp>
        <p:nvSpPr>
          <p:cNvPr id="308" name="CustomShape 8"/>
          <p:cNvSpPr/>
          <p:nvPr/>
        </p:nvSpPr>
        <p:spPr>
          <a:xfrm>
            <a:off x="7427160" y="7650720"/>
            <a:ext cx="3226680" cy="127944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ffffff"/>
                </a:solidFill>
                <a:latin typeface="Open Sans"/>
                <a:ea typeface="DejaVu Sans"/>
              </a:rPr>
              <a:t>Verificadores de imágenes</a:t>
            </a:r>
            <a:endParaRPr b="0" lang="es-ES" sz="3600" spc="-1" strike="noStrike">
              <a:latin typeface="Arial"/>
            </a:endParaRPr>
          </a:p>
        </p:txBody>
      </p:sp>
      <p:sp>
        <p:nvSpPr>
          <p:cNvPr id="309" name="CustomShape 9"/>
          <p:cNvSpPr/>
          <p:nvPr/>
        </p:nvSpPr>
        <p:spPr>
          <a:xfrm rot="20007000">
            <a:off x="10619640" y="7731000"/>
            <a:ext cx="1677240" cy="356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10" name="CustomShape 10"/>
          <p:cNvSpPr/>
          <p:nvPr/>
        </p:nvSpPr>
        <p:spPr>
          <a:xfrm rot="20007000">
            <a:off x="12166200" y="7229520"/>
            <a:ext cx="178560" cy="24120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
        <p:nvSpPr>
          <p:cNvPr id="311" name="CustomShape 11"/>
          <p:cNvSpPr/>
          <p:nvPr/>
        </p:nvSpPr>
        <p:spPr>
          <a:xfrm>
            <a:off x="10703160" y="8099280"/>
            <a:ext cx="1600560" cy="3420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12" name="CustomShape 12"/>
          <p:cNvSpPr/>
          <p:nvPr/>
        </p:nvSpPr>
        <p:spPr>
          <a:xfrm>
            <a:off x="12268440" y="8001360"/>
            <a:ext cx="170280" cy="23004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
        <p:nvSpPr>
          <p:cNvPr id="313" name="CustomShape 13"/>
          <p:cNvSpPr/>
          <p:nvPr/>
        </p:nvSpPr>
        <p:spPr>
          <a:xfrm rot="2140800">
            <a:off x="10525320" y="8570160"/>
            <a:ext cx="1677240" cy="356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14" name="CustomShape 14"/>
          <p:cNvSpPr/>
          <p:nvPr/>
        </p:nvSpPr>
        <p:spPr>
          <a:xfrm rot="2140800">
            <a:off x="11998080" y="8987040"/>
            <a:ext cx="178560" cy="24120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15" name="Picture 26" descr=""/>
          <p:cNvPicPr/>
          <p:nvPr/>
        </p:nvPicPr>
        <p:blipFill>
          <a:blip r:embed="rId4"/>
          <a:stretch/>
        </p:blipFill>
        <p:spPr>
          <a:xfrm>
            <a:off x="12523680" y="6588360"/>
            <a:ext cx="1060560" cy="1024560"/>
          </a:xfrm>
          <a:prstGeom prst="rect">
            <a:avLst/>
          </a:prstGeom>
          <a:ln>
            <a:noFill/>
          </a:ln>
        </p:spPr>
      </p:pic>
      <p:sp>
        <p:nvSpPr>
          <p:cNvPr id="316" name="CustomShape 15"/>
          <p:cNvSpPr/>
          <p:nvPr/>
        </p:nvSpPr>
        <p:spPr>
          <a:xfrm>
            <a:off x="7938720" y="5630400"/>
            <a:ext cx="2203200" cy="447120"/>
          </a:xfrm>
          <a:prstGeom prst="rect">
            <a:avLst/>
          </a:prstGeom>
          <a:noFill/>
          <a:ln>
            <a:noFill/>
          </a:ln>
        </p:spPr>
        <p:style>
          <a:lnRef idx="0"/>
          <a:fillRef idx="0"/>
          <a:effectRef idx="0"/>
          <a:fontRef idx="minor"/>
        </p:style>
        <p:txBody>
          <a:bodyPr lIns="0" rIns="0" tIns="0" bIns="0"/>
          <a:p>
            <a:pPr algn="ctr">
              <a:lnSpc>
                <a:spcPts val="3521"/>
              </a:lnSpc>
            </a:pPr>
            <a:r>
              <a:rPr b="0" lang="es-ES" sz="3200" spc="-1" strike="noStrike">
                <a:solidFill>
                  <a:srgbClr val="ffffff"/>
                </a:solidFill>
                <a:latin typeface="Open Sans"/>
                <a:ea typeface="DejaVu Sans"/>
              </a:rPr>
              <a:t>Ejemplo</a:t>
            </a:r>
            <a:endParaRPr b="0" lang="es-ES" sz="3200" spc="-1" strike="noStrike">
              <a:latin typeface="Arial"/>
            </a:endParaRPr>
          </a:p>
        </p:txBody>
      </p:sp>
      <p:sp>
        <p:nvSpPr>
          <p:cNvPr id="317" name="CustomShape 16"/>
          <p:cNvSpPr/>
          <p:nvPr/>
        </p:nvSpPr>
        <p:spPr>
          <a:xfrm>
            <a:off x="9942840" y="5812920"/>
            <a:ext cx="3427920" cy="7380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18" name="CustomShape 17"/>
          <p:cNvSpPr/>
          <p:nvPr/>
        </p:nvSpPr>
        <p:spPr>
          <a:xfrm>
            <a:off x="13294440" y="5603040"/>
            <a:ext cx="365400" cy="49320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19" name="Picture 31" descr=""/>
          <p:cNvPicPr/>
          <p:nvPr/>
        </p:nvPicPr>
        <p:blipFill>
          <a:blip r:embed="rId5"/>
          <a:stretch/>
        </p:blipFill>
        <p:spPr>
          <a:xfrm>
            <a:off x="12523680" y="7717320"/>
            <a:ext cx="1060560" cy="1060560"/>
          </a:xfrm>
          <a:prstGeom prst="rect">
            <a:avLst/>
          </a:prstGeom>
          <a:ln>
            <a:noFill/>
          </a:ln>
        </p:spPr>
      </p:pic>
      <p:pic>
        <p:nvPicPr>
          <p:cNvPr id="320" name="Picture 32" descr=""/>
          <p:cNvPicPr/>
          <p:nvPr/>
        </p:nvPicPr>
        <p:blipFill>
          <a:blip r:embed="rId6"/>
          <a:stretch/>
        </p:blipFill>
        <p:spPr>
          <a:xfrm>
            <a:off x="12523680" y="9032400"/>
            <a:ext cx="1109160" cy="983520"/>
          </a:xfrm>
          <a:prstGeom prst="rect">
            <a:avLst/>
          </a:prstGeom>
          <a:ln>
            <a:noFill/>
          </a:ln>
        </p:spPr>
      </p:pic>
      <p:sp>
        <p:nvSpPr>
          <p:cNvPr id="321" name="CustomShape 18"/>
          <p:cNvSpPr/>
          <p:nvPr/>
        </p:nvSpPr>
        <p:spPr>
          <a:xfrm>
            <a:off x="14192280" y="2736360"/>
            <a:ext cx="3352680" cy="1005120"/>
          </a:xfrm>
          <a:prstGeom prst="rect">
            <a:avLst/>
          </a:prstGeom>
          <a:noFill/>
          <a:ln>
            <a:noFill/>
          </a:ln>
        </p:spPr>
        <p:style>
          <a:lnRef idx="0"/>
          <a:fillRef idx="0"/>
          <a:effectRef idx="0"/>
          <a:fontRef idx="minor"/>
        </p:style>
        <p:txBody>
          <a:bodyPr lIns="0" rIns="0" tIns="0" bIns="0"/>
          <a:p>
            <a:pPr algn="ctr">
              <a:lnSpc>
                <a:spcPts val="3960"/>
              </a:lnSpc>
            </a:pPr>
            <a:r>
              <a:rPr b="0" lang="es-ES" sz="3600" spc="-1" strike="noStrike">
                <a:solidFill>
                  <a:srgbClr val="ffffff"/>
                </a:solidFill>
                <a:latin typeface="Open Sans"/>
                <a:ea typeface="DejaVu Sans"/>
              </a:rPr>
              <a:t>Manipulación de la imagen</a:t>
            </a:r>
            <a:endParaRPr b="0" lang="es-ES" sz="3600" spc="-1" strike="noStrike">
              <a:latin typeface="Arial"/>
            </a:endParaRPr>
          </a:p>
        </p:txBody>
      </p:sp>
      <p:sp>
        <p:nvSpPr>
          <p:cNvPr id="322" name="CustomShape 19"/>
          <p:cNvSpPr/>
          <p:nvPr/>
        </p:nvSpPr>
        <p:spPr>
          <a:xfrm>
            <a:off x="6642000" y="1085040"/>
            <a:ext cx="8978400" cy="698400"/>
          </a:xfrm>
          <a:prstGeom prst="rect">
            <a:avLst/>
          </a:prstGeom>
          <a:noFill/>
          <a:ln>
            <a:noFill/>
          </a:ln>
        </p:spPr>
        <p:style>
          <a:lnRef idx="0"/>
          <a:fillRef idx="0"/>
          <a:effectRef idx="0"/>
          <a:fontRef idx="minor"/>
        </p:style>
        <p:txBody>
          <a:bodyPr lIns="0" rIns="0" tIns="0" bIns="0"/>
          <a:p>
            <a:pPr algn="ctr">
              <a:lnSpc>
                <a:spcPts val="5499"/>
              </a:lnSpc>
            </a:pPr>
            <a:r>
              <a:rPr b="0" lang="es-ES" sz="5000" spc="-1" strike="noStrike">
                <a:solidFill>
                  <a:srgbClr val="ffffff"/>
                </a:solidFill>
                <a:latin typeface="Open Sans Bold"/>
                <a:ea typeface="DejaVu Sans"/>
              </a:rPr>
              <a:t>Verificación de imágenes</a:t>
            </a:r>
            <a:endParaRPr b="0" lang="es-ES" sz="5000" spc="-1" strike="noStrike">
              <a:latin typeface="Arial"/>
            </a:endParaRPr>
          </a:p>
        </p:txBody>
      </p:sp>
      <p:sp>
        <p:nvSpPr>
          <p:cNvPr id="323" name="CustomShape 20"/>
          <p:cNvSpPr/>
          <p:nvPr/>
        </p:nvSpPr>
        <p:spPr>
          <a:xfrm>
            <a:off x="15594120" y="5222160"/>
            <a:ext cx="2323800" cy="127944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ffffff"/>
                </a:solidFill>
                <a:latin typeface="Open Sans"/>
                <a:ea typeface="DejaVu Sans"/>
              </a:rPr>
              <a:t>Adobe</a:t>
            </a:r>
            <a:endParaRPr b="0" lang="es-ES" sz="3600" spc="-1" strike="noStrike">
              <a:latin typeface="Arial"/>
            </a:endParaRPr>
          </a:p>
          <a:p>
            <a:pPr algn="ctr">
              <a:lnSpc>
                <a:spcPts val="5040"/>
              </a:lnSpc>
            </a:pPr>
            <a:r>
              <a:rPr b="0" lang="es-ES" sz="3600" spc="-1" strike="noStrike">
                <a:solidFill>
                  <a:srgbClr val="ffffff"/>
                </a:solidFill>
                <a:latin typeface="Open Sans"/>
                <a:ea typeface="DejaVu Sans"/>
              </a:rPr>
              <a:t>Photoshop</a:t>
            </a:r>
            <a:endParaRPr b="0" lang="es-ES" sz="3600" spc="-1" strike="noStrike">
              <a:latin typeface="Arial"/>
            </a:endParaRPr>
          </a:p>
        </p:txBody>
      </p:sp>
      <p:sp>
        <p:nvSpPr>
          <p:cNvPr id="324" name="CustomShape 21"/>
          <p:cNvSpPr/>
          <p:nvPr/>
        </p:nvSpPr>
        <p:spPr>
          <a:xfrm>
            <a:off x="14023080" y="6803280"/>
            <a:ext cx="203292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TinEye</a:t>
            </a:r>
            <a:endParaRPr b="0" lang="es-ES" sz="3200" spc="-1" strike="noStrike">
              <a:latin typeface="Arial"/>
            </a:endParaRPr>
          </a:p>
        </p:txBody>
      </p:sp>
      <p:sp>
        <p:nvSpPr>
          <p:cNvPr id="325" name="CustomShape 22"/>
          <p:cNvSpPr/>
          <p:nvPr/>
        </p:nvSpPr>
        <p:spPr>
          <a:xfrm>
            <a:off x="14023080" y="7950600"/>
            <a:ext cx="1960920" cy="76140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TruePic</a:t>
            </a:r>
            <a:endParaRPr b="0" lang="es-ES" sz="3200" spc="-1" strike="noStrike">
              <a:latin typeface="Arial"/>
            </a:endParaRPr>
          </a:p>
        </p:txBody>
      </p:sp>
      <p:sp>
        <p:nvSpPr>
          <p:cNvPr id="326" name="CustomShape 23"/>
          <p:cNvSpPr/>
          <p:nvPr/>
        </p:nvSpPr>
        <p:spPr>
          <a:xfrm>
            <a:off x="13987080" y="9201240"/>
            <a:ext cx="2212920" cy="66276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Google</a:t>
            </a:r>
            <a:endParaRPr b="0" lang="es-ES" sz="3200" spc="-1" strike="noStrike">
              <a:latin typeface="Arial"/>
            </a:endParaRPr>
          </a:p>
        </p:txBody>
      </p:sp>
      <p:sp>
        <p:nvSpPr>
          <p:cNvPr id="327" name="CustomShape 24"/>
          <p:cNvSpPr/>
          <p:nvPr/>
        </p:nvSpPr>
        <p:spPr>
          <a:xfrm rot="5400000">
            <a:off x="8331120" y="4660560"/>
            <a:ext cx="1420560" cy="302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28" name="CustomShape 25"/>
          <p:cNvSpPr/>
          <p:nvPr/>
        </p:nvSpPr>
        <p:spPr>
          <a:xfrm rot="5400000">
            <a:off x="8965800" y="5328360"/>
            <a:ext cx="151200" cy="20412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ed00"/>
        </a:solidFill>
      </p:bgPr>
    </p:bg>
    <p:spTree>
      <p:nvGrpSpPr>
        <p:cNvPr id="1" name=""/>
        <p:cNvGrpSpPr/>
        <p:nvPr/>
      </p:nvGrpSpPr>
      <p:grpSpPr>
        <a:xfrm>
          <a:off x="0" y="0"/>
          <a:ext cx="0" cy="0"/>
          <a:chOff x="0" y="0"/>
          <a:chExt cx="0" cy="0"/>
        </a:xfrm>
      </p:grpSpPr>
      <p:sp>
        <p:nvSpPr>
          <p:cNvPr id="329" name="CustomShape 1"/>
          <p:cNvSpPr/>
          <p:nvPr/>
        </p:nvSpPr>
        <p:spPr>
          <a:xfrm>
            <a:off x="0" y="4785840"/>
            <a:ext cx="18287280" cy="6670800"/>
          </a:xfrm>
          <a:prstGeom prst="rect">
            <a:avLst/>
          </a:prstGeom>
          <a:solidFill>
            <a:srgbClr val="ffffff"/>
          </a:solidFill>
          <a:ln>
            <a:noFill/>
          </a:ln>
        </p:spPr>
        <p:style>
          <a:lnRef idx="0"/>
          <a:fillRef idx="0"/>
          <a:effectRef idx="0"/>
          <a:fontRef idx="minor"/>
        </p:style>
      </p:sp>
      <p:sp>
        <p:nvSpPr>
          <p:cNvPr id="330" name="CustomShape 2"/>
          <p:cNvSpPr/>
          <p:nvPr/>
        </p:nvSpPr>
        <p:spPr>
          <a:xfrm>
            <a:off x="17074800" y="948852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331" name="CustomShape 3"/>
          <p:cNvSpPr/>
          <p:nvPr/>
        </p:nvSpPr>
        <p:spPr>
          <a:xfrm flipV="1">
            <a:off x="0" y="4755960"/>
            <a:ext cx="18287280" cy="29160"/>
          </a:xfrm>
          <a:prstGeom prst="rect">
            <a:avLst/>
          </a:prstGeom>
          <a:solidFill>
            <a:srgbClr val="1b1a1a"/>
          </a:solidFill>
          <a:ln>
            <a:noFill/>
          </a:ln>
        </p:spPr>
        <p:style>
          <a:lnRef idx="0"/>
          <a:fillRef idx="0"/>
          <a:effectRef idx="0"/>
          <a:fontRef idx="minor"/>
        </p:style>
      </p:sp>
      <p:sp>
        <p:nvSpPr>
          <p:cNvPr id="332" name="CustomShape 4"/>
          <p:cNvSpPr/>
          <p:nvPr/>
        </p:nvSpPr>
        <p:spPr>
          <a:xfrm>
            <a:off x="2296800" y="1276200"/>
            <a:ext cx="14526360" cy="782280"/>
          </a:xfrm>
          <a:prstGeom prst="rect">
            <a:avLst/>
          </a:prstGeom>
          <a:noFill/>
          <a:ln>
            <a:noFill/>
          </a:ln>
        </p:spPr>
        <p:style>
          <a:lnRef idx="0"/>
          <a:fillRef idx="0"/>
          <a:effectRef idx="0"/>
          <a:fontRef idx="minor"/>
        </p:style>
        <p:txBody>
          <a:bodyPr lIns="0" rIns="0" tIns="0" bIns="0"/>
          <a:p>
            <a:pPr algn="ctr">
              <a:lnSpc>
                <a:spcPts val="6160"/>
              </a:lnSpc>
            </a:pPr>
            <a:r>
              <a:rPr b="0" lang="es-ES" sz="5600" spc="-1" strike="noStrike">
                <a:solidFill>
                  <a:srgbClr val="1b1a1a"/>
                </a:solidFill>
                <a:latin typeface="Open Sans Bold"/>
                <a:ea typeface="DejaVu Sans"/>
              </a:rPr>
              <a:t>Verificadores de imágenes</a:t>
            </a:r>
            <a:endParaRPr b="0" lang="es-ES" sz="5600" spc="-1" strike="noStrike">
              <a:latin typeface="Arial"/>
            </a:endParaRPr>
          </a:p>
        </p:txBody>
      </p:sp>
      <p:sp>
        <p:nvSpPr>
          <p:cNvPr id="333" name="CustomShape 5"/>
          <p:cNvSpPr/>
          <p:nvPr/>
        </p:nvSpPr>
        <p:spPr>
          <a:xfrm>
            <a:off x="2147400" y="4576320"/>
            <a:ext cx="248040" cy="249120"/>
          </a:xfrm>
          <a:custGeom>
            <a:avLst/>
            <a:gd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a1a"/>
          </a:solidFill>
          <a:ln>
            <a:noFill/>
          </a:ln>
        </p:spPr>
        <p:style>
          <a:lnRef idx="0"/>
          <a:fillRef idx="0"/>
          <a:effectRef idx="0"/>
          <a:fontRef idx="minor"/>
        </p:style>
      </p:sp>
      <p:sp>
        <p:nvSpPr>
          <p:cNvPr id="334" name="CustomShape 6"/>
          <p:cNvSpPr/>
          <p:nvPr/>
        </p:nvSpPr>
        <p:spPr>
          <a:xfrm>
            <a:off x="1178640" y="4084920"/>
            <a:ext cx="2235240" cy="446400"/>
          </a:xfrm>
          <a:prstGeom prst="rect">
            <a:avLst/>
          </a:prstGeom>
          <a:noFill/>
          <a:ln>
            <a:noFill/>
          </a:ln>
        </p:spPr>
        <p:style>
          <a:lnRef idx="0"/>
          <a:fillRef idx="0"/>
          <a:effectRef idx="0"/>
          <a:fontRef idx="minor"/>
        </p:style>
        <p:txBody>
          <a:bodyPr lIns="0" rIns="0" tIns="0" bIns="0"/>
          <a:p>
            <a:pPr algn="ctr">
              <a:lnSpc>
                <a:spcPts val="3521"/>
              </a:lnSpc>
            </a:pPr>
            <a:r>
              <a:rPr b="0" lang="es-ES" sz="3200" spc="-1" strike="noStrike">
                <a:solidFill>
                  <a:srgbClr val="1b1a1a"/>
                </a:solidFill>
                <a:latin typeface="Muli Bold"/>
                <a:ea typeface="DejaVu Sans"/>
              </a:rPr>
              <a:t>Google</a:t>
            </a:r>
            <a:endParaRPr b="0" lang="es-ES" sz="3200" spc="-1" strike="noStrike">
              <a:latin typeface="Arial"/>
            </a:endParaRPr>
          </a:p>
        </p:txBody>
      </p:sp>
      <p:sp>
        <p:nvSpPr>
          <p:cNvPr id="335" name="CustomShape 7"/>
          <p:cNvSpPr/>
          <p:nvPr/>
        </p:nvSpPr>
        <p:spPr>
          <a:xfrm>
            <a:off x="8292600" y="4660920"/>
            <a:ext cx="248040" cy="249120"/>
          </a:xfrm>
          <a:custGeom>
            <a:avLst/>
            <a:gd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a1a"/>
          </a:solidFill>
          <a:ln>
            <a:noFill/>
          </a:ln>
        </p:spPr>
        <p:style>
          <a:lnRef idx="0"/>
          <a:fillRef idx="0"/>
          <a:effectRef idx="0"/>
          <a:fontRef idx="minor"/>
        </p:style>
      </p:sp>
      <p:sp>
        <p:nvSpPr>
          <p:cNvPr id="336" name="CustomShape 8"/>
          <p:cNvSpPr/>
          <p:nvPr/>
        </p:nvSpPr>
        <p:spPr>
          <a:xfrm>
            <a:off x="7012080" y="4084920"/>
            <a:ext cx="3060000" cy="446400"/>
          </a:xfrm>
          <a:prstGeom prst="rect">
            <a:avLst/>
          </a:prstGeom>
          <a:noFill/>
          <a:ln>
            <a:noFill/>
          </a:ln>
        </p:spPr>
        <p:style>
          <a:lnRef idx="0"/>
          <a:fillRef idx="0"/>
          <a:effectRef idx="0"/>
          <a:fontRef idx="minor"/>
        </p:style>
        <p:txBody>
          <a:bodyPr lIns="0" rIns="0" tIns="0" bIns="0"/>
          <a:p>
            <a:pPr algn="ctr">
              <a:lnSpc>
                <a:spcPts val="3521"/>
              </a:lnSpc>
            </a:pPr>
            <a:r>
              <a:rPr b="0" lang="es-ES" sz="3200" spc="-1" strike="noStrike">
                <a:solidFill>
                  <a:srgbClr val="1b1a1a"/>
                </a:solidFill>
                <a:latin typeface="Muli Bold"/>
                <a:ea typeface="DejaVu Sans"/>
              </a:rPr>
              <a:t>True Pic</a:t>
            </a:r>
            <a:endParaRPr b="0" lang="es-ES" sz="3200" spc="-1" strike="noStrike">
              <a:latin typeface="Arial"/>
            </a:endParaRPr>
          </a:p>
        </p:txBody>
      </p:sp>
      <p:sp>
        <p:nvSpPr>
          <p:cNvPr id="337" name="CustomShape 9"/>
          <p:cNvSpPr/>
          <p:nvPr/>
        </p:nvSpPr>
        <p:spPr>
          <a:xfrm>
            <a:off x="14735160" y="4660920"/>
            <a:ext cx="248040" cy="249120"/>
          </a:xfrm>
          <a:custGeom>
            <a:avLst/>
            <a:gd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1a1a"/>
          </a:solidFill>
          <a:ln>
            <a:noFill/>
          </a:ln>
        </p:spPr>
        <p:style>
          <a:lnRef idx="0"/>
          <a:fillRef idx="0"/>
          <a:effectRef idx="0"/>
          <a:fontRef idx="minor"/>
        </p:style>
      </p:sp>
      <p:sp>
        <p:nvSpPr>
          <p:cNvPr id="338" name="CustomShape 10"/>
          <p:cNvSpPr/>
          <p:nvPr/>
        </p:nvSpPr>
        <p:spPr>
          <a:xfrm>
            <a:off x="13691520" y="4084920"/>
            <a:ext cx="2335320" cy="446400"/>
          </a:xfrm>
          <a:prstGeom prst="rect">
            <a:avLst/>
          </a:prstGeom>
          <a:noFill/>
          <a:ln>
            <a:noFill/>
          </a:ln>
        </p:spPr>
        <p:style>
          <a:lnRef idx="0"/>
          <a:fillRef idx="0"/>
          <a:effectRef idx="0"/>
          <a:fontRef idx="minor"/>
        </p:style>
        <p:txBody>
          <a:bodyPr lIns="0" rIns="0" tIns="0" bIns="0"/>
          <a:p>
            <a:pPr algn="ctr">
              <a:lnSpc>
                <a:spcPts val="3521"/>
              </a:lnSpc>
            </a:pPr>
            <a:r>
              <a:rPr b="0" lang="es-ES" sz="3200" spc="-1" strike="noStrike">
                <a:solidFill>
                  <a:srgbClr val="1b1a1a"/>
                </a:solidFill>
                <a:latin typeface="Muli Bold"/>
                <a:ea typeface="DejaVu Sans"/>
              </a:rPr>
              <a:t>Tin Eye</a:t>
            </a:r>
            <a:endParaRPr b="0" lang="es-ES" sz="3200" spc="-1" strike="noStrike">
              <a:latin typeface="Arial"/>
            </a:endParaRPr>
          </a:p>
        </p:txBody>
      </p:sp>
      <p:pic>
        <p:nvPicPr>
          <p:cNvPr id="339" name="Picture 17" descr=""/>
          <p:cNvPicPr/>
          <p:nvPr/>
        </p:nvPicPr>
        <p:blipFill>
          <a:blip r:embed="rId1"/>
          <a:srcRect l="0" t="3212" r="0" b="3212"/>
          <a:stretch/>
        </p:blipFill>
        <p:spPr>
          <a:xfrm>
            <a:off x="16281000" y="569880"/>
            <a:ext cx="1136160" cy="749880"/>
          </a:xfrm>
          <a:prstGeom prst="rect">
            <a:avLst/>
          </a:prstGeom>
          <a:ln>
            <a:noFill/>
          </a:ln>
        </p:spPr>
      </p:pic>
      <p:sp>
        <p:nvSpPr>
          <p:cNvPr id="340" name="CustomShape 11"/>
          <p:cNvSpPr/>
          <p:nvPr/>
        </p:nvSpPr>
        <p:spPr>
          <a:xfrm>
            <a:off x="16532640" y="7527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000000"/>
                </a:solidFill>
                <a:latin typeface="Muli Bold"/>
                <a:ea typeface="DejaVu Sans"/>
              </a:rPr>
              <a:t>FN</a:t>
            </a:r>
            <a:endParaRPr b="0" lang="es-ES" sz="2820" spc="-1" strike="noStrike">
              <a:latin typeface="Arial"/>
            </a:endParaRPr>
          </a:p>
        </p:txBody>
      </p:sp>
      <p:pic>
        <p:nvPicPr>
          <p:cNvPr id="341" name="Picture 19" descr=""/>
          <p:cNvPicPr/>
          <p:nvPr/>
        </p:nvPicPr>
        <p:blipFill>
          <a:blip r:embed="rId2"/>
          <a:stretch/>
        </p:blipFill>
        <p:spPr>
          <a:xfrm>
            <a:off x="1447560" y="2540880"/>
            <a:ext cx="1697040" cy="1505160"/>
          </a:xfrm>
          <a:prstGeom prst="rect">
            <a:avLst/>
          </a:prstGeom>
          <a:ln>
            <a:noFill/>
          </a:ln>
        </p:spPr>
      </p:pic>
      <p:pic>
        <p:nvPicPr>
          <p:cNvPr id="342" name="Picture 20" descr=""/>
          <p:cNvPicPr/>
          <p:nvPr/>
        </p:nvPicPr>
        <p:blipFill>
          <a:blip r:embed="rId3"/>
          <a:stretch/>
        </p:blipFill>
        <p:spPr>
          <a:xfrm>
            <a:off x="7789320" y="2540880"/>
            <a:ext cx="1505160" cy="1505160"/>
          </a:xfrm>
          <a:prstGeom prst="rect">
            <a:avLst/>
          </a:prstGeom>
          <a:ln>
            <a:noFill/>
          </a:ln>
        </p:spPr>
      </p:pic>
      <p:pic>
        <p:nvPicPr>
          <p:cNvPr id="343" name="Picture 21" descr=""/>
          <p:cNvPicPr/>
          <p:nvPr/>
        </p:nvPicPr>
        <p:blipFill>
          <a:blip r:embed="rId4"/>
          <a:srcRect l="4659" t="0" r="4659" b="0"/>
          <a:stretch/>
        </p:blipFill>
        <p:spPr>
          <a:xfrm>
            <a:off x="14152680" y="2540880"/>
            <a:ext cx="1413000" cy="1505160"/>
          </a:xfrm>
          <a:prstGeom prst="rect">
            <a:avLst/>
          </a:prstGeom>
          <a:ln>
            <a:noFill/>
          </a:ln>
        </p:spPr>
      </p:pic>
      <p:sp>
        <p:nvSpPr>
          <p:cNvPr id="344" name="CustomShape 12"/>
          <p:cNvSpPr/>
          <p:nvPr/>
        </p:nvSpPr>
        <p:spPr>
          <a:xfrm>
            <a:off x="173520" y="5086440"/>
            <a:ext cx="5094000" cy="248868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000000"/>
                </a:solidFill>
                <a:latin typeface="Open Sans"/>
                <a:ea typeface="DejaVu Sans"/>
              </a:rPr>
              <a:t>Permite buscar con palabras a través del teclado o con reconocimiento de voz la imagen que queremos verificar</a:t>
            </a:r>
            <a:endParaRPr b="0" lang="es-ES" sz="2800" spc="-1" strike="noStrike">
              <a:latin typeface="Arial"/>
            </a:endParaRPr>
          </a:p>
        </p:txBody>
      </p:sp>
      <p:sp>
        <p:nvSpPr>
          <p:cNvPr id="345" name="CustomShape 13"/>
          <p:cNvSpPr/>
          <p:nvPr/>
        </p:nvSpPr>
        <p:spPr>
          <a:xfrm>
            <a:off x="6384960" y="5086440"/>
            <a:ext cx="5094000" cy="348444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000000"/>
                </a:solidFill>
                <a:latin typeface="Open Sans"/>
                <a:ea typeface="DejaVu Sans"/>
              </a:rPr>
              <a:t>Los usuarios y usuarias pueden subir la imagen original a verificar, permitiendo añadir una marca de agua y unos metadatos como localización de la imagen</a:t>
            </a:r>
            <a:endParaRPr b="0" lang="es-ES" sz="2800" spc="-1" strike="noStrike">
              <a:latin typeface="Arial"/>
            </a:endParaRPr>
          </a:p>
        </p:txBody>
      </p:sp>
      <p:sp>
        <p:nvSpPr>
          <p:cNvPr id="346" name="CustomShape 14"/>
          <p:cNvSpPr/>
          <p:nvPr/>
        </p:nvSpPr>
        <p:spPr>
          <a:xfrm>
            <a:off x="12666240" y="5086440"/>
            <a:ext cx="5094000" cy="348444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000000"/>
                </a:solidFill>
                <a:latin typeface="Open Sans"/>
                <a:ea typeface="DejaVu Sans"/>
              </a:rPr>
              <a:t>Este analizador está considerado como el primer motor de búsqueda de imágenes por Internet, que se basa en decir cuándo se publicó la imagen y donde fue publicada.</a:t>
            </a:r>
            <a:endParaRPr b="0" lang="es-ES" sz="2800" spc="-1" strike="noStrike">
              <a:latin typeface="Arial"/>
            </a:endParaRPr>
          </a:p>
        </p:txBody>
      </p:sp>
      <p:sp>
        <p:nvSpPr>
          <p:cNvPr id="347" name="CustomShape 15"/>
          <p:cNvSpPr/>
          <p:nvPr/>
        </p:nvSpPr>
        <p:spPr>
          <a:xfrm>
            <a:off x="16920" y="590760"/>
            <a:ext cx="4446720" cy="920880"/>
          </a:xfrm>
          <a:prstGeom prst="rect">
            <a:avLst/>
          </a:prstGeom>
          <a:solidFill>
            <a:srgbClr val="000000"/>
          </a:solidFill>
          <a:ln>
            <a:noFill/>
          </a:ln>
        </p:spPr>
        <p:style>
          <a:lnRef idx="0"/>
          <a:fillRef idx="0"/>
          <a:effectRef idx="0"/>
          <a:fontRef idx="minor"/>
        </p:style>
      </p:sp>
      <p:sp>
        <p:nvSpPr>
          <p:cNvPr id="348" name="CustomShape 16"/>
          <p:cNvSpPr/>
          <p:nvPr/>
        </p:nvSpPr>
        <p:spPr>
          <a:xfrm>
            <a:off x="707760" y="7092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ffffff"/>
                </a:solidFill>
                <a:latin typeface="Open Sans"/>
                <a:ea typeface="DejaVu Sans"/>
              </a:rPr>
              <a:t>LA IMAGEN EN LA NOTICIA</a:t>
            </a:r>
            <a:endParaRPr b="0" lang="es-ES" sz="2100" spc="-1" strike="noStrike">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349" name="Picture 2" descr=""/>
          <p:cNvPicPr/>
          <p:nvPr/>
        </p:nvPicPr>
        <p:blipFill>
          <a:blip r:embed="rId1"/>
          <a:srcRect l="0" t="39485" r="6006" b="35608"/>
          <a:stretch/>
        </p:blipFill>
        <p:spPr>
          <a:xfrm>
            <a:off x="0" y="0"/>
            <a:ext cx="18287280" cy="7264440"/>
          </a:xfrm>
          <a:prstGeom prst="rect">
            <a:avLst/>
          </a:prstGeom>
          <a:ln>
            <a:noFill/>
          </a:ln>
        </p:spPr>
      </p:pic>
      <p:sp>
        <p:nvSpPr>
          <p:cNvPr id="350" name="CustomShape 1"/>
          <p:cNvSpPr/>
          <p:nvPr/>
        </p:nvSpPr>
        <p:spPr>
          <a:xfrm>
            <a:off x="4195800" y="6041880"/>
            <a:ext cx="9338400" cy="2446200"/>
          </a:xfrm>
          <a:prstGeom prst="rect">
            <a:avLst/>
          </a:prstGeom>
          <a:solidFill>
            <a:srgbClr val="cced00"/>
          </a:solidFill>
          <a:ln>
            <a:noFill/>
          </a:ln>
        </p:spPr>
        <p:style>
          <a:lnRef idx="0"/>
          <a:fillRef idx="0"/>
          <a:effectRef idx="0"/>
          <a:fontRef idx="minor"/>
        </p:style>
      </p:sp>
      <p:sp>
        <p:nvSpPr>
          <p:cNvPr id="351" name="CustomShape 2"/>
          <p:cNvSpPr/>
          <p:nvPr/>
        </p:nvSpPr>
        <p:spPr>
          <a:xfrm>
            <a:off x="4591440" y="6441480"/>
            <a:ext cx="8547120" cy="1654560"/>
          </a:xfrm>
          <a:prstGeom prst="rect">
            <a:avLst/>
          </a:prstGeom>
          <a:noFill/>
          <a:ln>
            <a:noFill/>
          </a:ln>
        </p:spPr>
        <p:style>
          <a:lnRef idx="0"/>
          <a:fillRef idx="0"/>
          <a:effectRef idx="0"/>
          <a:fontRef idx="minor"/>
        </p:style>
        <p:txBody>
          <a:bodyPr lIns="0" rIns="0" tIns="0" bIns="0"/>
          <a:p>
            <a:pPr algn="ctr">
              <a:lnSpc>
                <a:spcPts val="6514"/>
              </a:lnSpc>
            </a:pPr>
            <a:r>
              <a:rPr b="0" lang="es-ES" sz="5920" spc="-1" strike="noStrike">
                <a:solidFill>
                  <a:srgbClr val="1b1a1a"/>
                </a:solidFill>
                <a:latin typeface="Muli Black Bold"/>
                <a:ea typeface="DejaVu Sans"/>
              </a:rPr>
              <a:t>URL o enlace web, un aspecto a analizar</a:t>
            </a:r>
            <a:endParaRPr b="0" lang="es-ES" sz="5920" spc="-1" strike="noStrike">
              <a:latin typeface="Arial"/>
            </a:endParaRPr>
          </a:p>
        </p:txBody>
      </p:sp>
      <p:sp>
        <p:nvSpPr>
          <p:cNvPr id="352" name="CustomShape 3"/>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353" name="CustomShape 4"/>
          <p:cNvSpPr/>
          <p:nvPr/>
        </p:nvSpPr>
        <p:spPr>
          <a:xfrm>
            <a:off x="0" y="567720"/>
            <a:ext cx="4446720" cy="920880"/>
          </a:xfrm>
          <a:prstGeom prst="rect">
            <a:avLst/>
          </a:prstGeom>
          <a:solidFill>
            <a:srgbClr val="cced00"/>
          </a:solidFill>
          <a:ln>
            <a:noFill/>
          </a:ln>
        </p:spPr>
        <p:style>
          <a:lnRef idx="0"/>
          <a:fillRef idx="0"/>
          <a:effectRef idx="0"/>
          <a:fontRef idx="minor"/>
        </p:style>
      </p:sp>
      <p:sp>
        <p:nvSpPr>
          <p:cNvPr id="354" name="CustomShape 5"/>
          <p:cNvSpPr/>
          <p:nvPr/>
        </p:nvSpPr>
        <p:spPr>
          <a:xfrm>
            <a:off x="957600" y="74376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pic>
        <p:nvPicPr>
          <p:cNvPr id="355" name="Picture 12" descr=""/>
          <p:cNvPicPr/>
          <p:nvPr/>
        </p:nvPicPr>
        <p:blipFill>
          <a:blip r:embed="rId2"/>
          <a:srcRect l="0" t="3212" r="0" b="3212"/>
          <a:stretch/>
        </p:blipFill>
        <p:spPr>
          <a:xfrm>
            <a:off x="16474320" y="567720"/>
            <a:ext cx="1136160" cy="749880"/>
          </a:xfrm>
          <a:prstGeom prst="rect">
            <a:avLst/>
          </a:prstGeom>
          <a:ln>
            <a:noFill/>
          </a:ln>
        </p:spPr>
      </p:pic>
      <p:sp>
        <p:nvSpPr>
          <p:cNvPr id="356" name="CustomShape 6"/>
          <p:cNvSpPr/>
          <p:nvPr/>
        </p:nvSpPr>
        <p:spPr>
          <a:xfrm>
            <a:off x="1672596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357"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358" name="Picture 5" descr=""/>
          <p:cNvPicPr/>
          <p:nvPr/>
        </p:nvPicPr>
        <p:blipFill>
          <a:blip r:embed="rId1"/>
          <a:srcRect l="0" t="3212" r="0" b="3212"/>
          <a:stretch/>
        </p:blipFill>
        <p:spPr>
          <a:xfrm>
            <a:off x="16100280" y="564120"/>
            <a:ext cx="1167120" cy="770400"/>
          </a:xfrm>
          <a:prstGeom prst="rect">
            <a:avLst/>
          </a:prstGeom>
          <a:ln>
            <a:noFill/>
          </a:ln>
        </p:spPr>
      </p:pic>
      <p:sp>
        <p:nvSpPr>
          <p:cNvPr id="359" name="CustomShape 2"/>
          <p:cNvSpPr/>
          <p:nvPr/>
        </p:nvSpPr>
        <p:spPr>
          <a:xfrm>
            <a:off x="16358760" y="758880"/>
            <a:ext cx="650520" cy="405000"/>
          </a:xfrm>
          <a:prstGeom prst="rect">
            <a:avLst/>
          </a:prstGeom>
          <a:noFill/>
          <a:ln>
            <a:noFill/>
          </a:ln>
        </p:spPr>
        <p:style>
          <a:lnRef idx="0"/>
          <a:fillRef idx="0"/>
          <a:effectRef idx="0"/>
          <a:fontRef idx="minor"/>
        </p:style>
        <p:txBody>
          <a:bodyPr lIns="0" rIns="0" tIns="0" bIns="0"/>
          <a:p>
            <a:pPr algn="ctr">
              <a:lnSpc>
                <a:spcPts val="3189"/>
              </a:lnSpc>
            </a:pPr>
            <a:r>
              <a:rPr b="0" lang="es-ES" sz="2900" spc="-1" strike="noStrike">
                <a:solidFill>
                  <a:srgbClr val="cced00"/>
                </a:solidFill>
                <a:latin typeface="Muli Bold"/>
                <a:ea typeface="DejaVu Sans"/>
              </a:rPr>
              <a:t>FN</a:t>
            </a:r>
            <a:endParaRPr b="0" lang="es-ES" sz="2900" spc="-1" strike="noStrike">
              <a:latin typeface="Arial"/>
            </a:endParaRPr>
          </a:p>
        </p:txBody>
      </p:sp>
      <p:pic>
        <p:nvPicPr>
          <p:cNvPr id="360" name="Picture 7" descr=""/>
          <p:cNvPicPr/>
          <p:nvPr/>
        </p:nvPicPr>
        <p:blipFill>
          <a:blip r:embed="rId2"/>
          <a:stretch/>
        </p:blipFill>
        <p:spPr>
          <a:xfrm>
            <a:off x="0" y="0"/>
            <a:ext cx="6861600" cy="10286280"/>
          </a:xfrm>
          <a:prstGeom prst="rect">
            <a:avLst/>
          </a:prstGeom>
          <a:ln>
            <a:noFill/>
          </a:ln>
        </p:spPr>
      </p:pic>
      <p:sp>
        <p:nvSpPr>
          <p:cNvPr id="361" name="CustomShape 3"/>
          <p:cNvSpPr/>
          <p:nvPr/>
        </p:nvSpPr>
        <p:spPr>
          <a:xfrm>
            <a:off x="0" y="590760"/>
            <a:ext cx="4446720" cy="920880"/>
          </a:xfrm>
          <a:prstGeom prst="rect">
            <a:avLst/>
          </a:prstGeom>
          <a:solidFill>
            <a:srgbClr val="cced00"/>
          </a:solidFill>
          <a:ln>
            <a:noFill/>
          </a:ln>
        </p:spPr>
        <p:style>
          <a:lnRef idx="0"/>
          <a:fillRef idx="0"/>
          <a:effectRef idx="0"/>
          <a:fontRef idx="minor"/>
        </p:style>
      </p:sp>
      <p:sp>
        <p:nvSpPr>
          <p:cNvPr id="362" name="CustomShape 4"/>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EL ENLACE WEB DE LA NOTICIA</a:t>
            </a:r>
            <a:endParaRPr b="0" lang="es-ES" sz="2100" spc="-1" strike="noStrike">
              <a:latin typeface="Arial"/>
            </a:endParaRPr>
          </a:p>
        </p:txBody>
      </p:sp>
      <p:sp>
        <p:nvSpPr>
          <p:cNvPr id="363" name="CustomShape 5"/>
          <p:cNvSpPr/>
          <p:nvPr/>
        </p:nvSpPr>
        <p:spPr>
          <a:xfrm>
            <a:off x="13260240" y="2987640"/>
            <a:ext cx="1429920" cy="302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64" name="CustomShape 6"/>
          <p:cNvSpPr/>
          <p:nvPr/>
        </p:nvSpPr>
        <p:spPr>
          <a:xfrm>
            <a:off x="14658480" y="2899800"/>
            <a:ext cx="151920" cy="2055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65" name="Picture 14" descr=""/>
          <p:cNvPicPr/>
          <p:nvPr/>
        </p:nvPicPr>
        <p:blipFill>
          <a:blip r:embed="rId3"/>
          <a:stretch/>
        </p:blipFill>
        <p:spPr>
          <a:xfrm>
            <a:off x="12108600" y="7416000"/>
            <a:ext cx="1787400" cy="1767600"/>
          </a:xfrm>
          <a:prstGeom prst="rect">
            <a:avLst/>
          </a:prstGeom>
          <a:ln>
            <a:noFill/>
          </a:ln>
        </p:spPr>
      </p:pic>
      <p:pic>
        <p:nvPicPr>
          <p:cNvPr id="366" name="Picture 15" descr=""/>
          <p:cNvPicPr/>
          <p:nvPr/>
        </p:nvPicPr>
        <p:blipFill>
          <a:blip r:embed="rId4"/>
          <a:stretch/>
        </p:blipFill>
        <p:spPr>
          <a:xfrm>
            <a:off x="12096000" y="4203720"/>
            <a:ext cx="1920240" cy="1700280"/>
          </a:xfrm>
          <a:prstGeom prst="rect">
            <a:avLst/>
          </a:prstGeom>
          <a:ln>
            <a:noFill/>
          </a:ln>
        </p:spPr>
      </p:pic>
      <p:sp>
        <p:nvSpPr>
          <p:cNvPr id="367" name="CustomShape 7"/>
          <p:cNvSpPr/>
          <p:nvPr/>
        </p:nvSpPr>
        <p:spPr>
          <a:xfrm>
            <a:off x="8372160" y="958320"/>
            <a:ext cx="6836760" cy="1270800"/>
          </a:xfrm>
          <a:prstGeom prst="rect">
            <a:avLst/>
          </a:prstGeom>
          <a:noFill/>
          <a:ln>
            <a:noFill/>
          </a:ln>
        </p:spPr>
        <p:style>
          <a:lnRef idx="0"/>
          <a:fillRef idx="0"/>
          <a:effectRef idx="0"/>
          <a:fontRef idx="minor"/>
        </p:style>
        <p:txBody>
          <a:bodyPr lIns="0" rIns="0" tIns="0" bIns="0"/>
          <a:p>
            <a:pPr algn="ctr">
              <a:lnSpc>
                <a:spcPts val="5006"/>
              </a:lnSpc>
            </a:pPr>
            <a:r>
              <a:rPr b="0" lang="es-ES" sz="3579" spc="-1" strike="noStrike">
                <a:solidFill>
                  <a:srgbClr val="ffffff"/>
                </a:solidFill>
                <a:latin typeface="Open Sans Bold"/>
                <a:ea typeface="DejaVu Sans"/>
              </a:rPr>
              <a:t>Avance del periodismo digital: la URL</a:t>
            </a:r>
            <a:endParaRPr b="0" lang="es-ES" sz="3579" spc="-1" strike="noStrike">
              <a:latin typeface="Arial"/>
            </a:endParaRPr>
          </a:p>
        </p:txBody>
      </p:sp>
      <p:sp>
        <p:nvSpPr>
          <p:cNvPr id="368" name="CustomShape 8"/>
          <p:cNvSpPr/>
          <p:nvPr/>
        </p:nvSpPr>
        <p:spPr>
          <a:xfrm>
            <a:off x="7351200" y="2620080"/>
            <a:ext cx="5725800" cy="1432080"/>
          </a:xfrm>
          <a:prstGeom prst="rect">
            <a:avLst/>
          </a:prstGeom>
          <a:noFill/>
          <a:ln>
            <a:noFill/>
          </a:ln>
        </p:spPr>
        <p:style>
          <a:lnRef idx="0"/>
          <a:fillRef idx="0"/>
          <a:effectRef idx="0"/>
          <a:fontRef idx="minor"/>
        </p:style>
        <p:txBody>
          <a:bodyPr lIns="0" rIns="0" tIns="0" bIns="0"/>
          <a:p>
            <a:pPr algn="ctr">
              <a:lnSpc>
                <a:spcPts val="5641"/>
              </a:lnSpc>
            </a:pPr>
            <a:r>
              <a:rPr b="0" lang="es-ES" sz="4029" spc="-1" strike="noStrike">
                <a:solidFill>
                  <a:srgbClr val="ffffff"/>
                </a:solidFill>
                <a:latin typeface="Open Sans"/>
                <a:ea typeface="DejaVu Sans"/>
              </a:rPr>
              <a:t>Finales siglo XX-siglo XXI</a:t>
            </a:r>
            <a:endParaRPr b="0" lang="es-ES" sz="4029" spc="-1" strike="noStrike">
              <a:latin typeface="Arial"/>
            </a:endParaRPr>
          </a:p>
        </p:txBody>
      </p:sp>
      <p:sp>
        <p:nvSpPr>
          <p:cNvPr id="369" name="CustomShape 9"/>
          <p:cNvSpPr/>
          <p:nvPr/>
        </p:nvSpPr>
        <p:spPr>
          <a:xfrm>
            <a:off x="15209640" y="2447280"/>
            <a:ext cx="2546640" cy="127944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ffffff"/>
                </a:solidFill>
                <a:latin typeface="Open Sans"/>
                <a:ea typeface="DejaVu Sans"/>
              </a:rPr>
              <a:t>Auge Internet</a:t>
            </a:r>
            <a:endParaRPr b="0" lang="es-ES" sz="3600" spc="-1" strike="noStrike">
              <a:latin typeface="Arial"/>
            </a:endParaRPr>
          </a:p>
        </p:txBody>
      </p:sp>
      <p:sp>
        <p:nvSpPr>
          <p:cNvPr id="370" name="CustomShape 10"/>
          <p:cNvSpPr/>
          <p:nvPr/>
        </p:nvSpPr>
        <p:spPr>
          <a:xfrm>
            <a:off x="14248080" y="5793840"/>
            <a:ext cx="3703320" cy="149292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ffffff"/>
                </a:solidFill>
                <a:latin typeface="Open Sans"/>
                <a:ea typeface="DejaVu Sans"/>
              </a:rPr>
              <a:t>Creación de nuevos medios de comunicación digital</a:t>
            </a:r>
            <a:endParaRPr b="0" lang="es-ES" sz="2800" spc="-1" strike="noStrike">
              <a:latin typeface="Arial"/>
            </a:endParaRPr>
          </a:p>
        </p:txBody>
      </p:sp>
      <p:sp>
        <p:nvSpPr>
          <p:cNvPr id="371" name="CustomShape 11"/>
          <p:cNvSpPr/>
          <p:nvPr/>
        </p:nvSpPr>
        <p:spPr>
          <a:xfrm>
            <a:off x="7704000" y="4738680"/>
            <a:ext cx="374688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a:solidFill>
                  <a:srgbClr val="ffffff"/>
                </a:solidFill>
                <a:latin typeface="Open Sans"/>
                <a:ea typeface="DejaVu Sans"/>
              </a:rPr>
              <a:t>Webs erróneas</a:t>
            </a:r>
            <a:endParaRPr b="0" lang="es-ES" sz="4200" spc="-1" strike="noStrike">
              <a:latin typeface="Arial"/>
            </a:endParaRPr>
          </a:p>
        </p:txBody>
      </p:sp>
      <p:sp>
        <p:nvSpPr>
          <p:cNvPr id="372" name="CustomShape 12"/>
          <p:cNvSpPr/>
          <p:nvPr/>
        </p:nvSpPr>
        <p:spPr>
          <a:xfrm>
            <a:off x="7600320" y="7208640"/>
            <a:ext cx="416808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ffffff"/>
                </a:solidFill>
                <a:latin typeface="Open Sans"/>
                <a:ea typeface="DejaVu Sans"/>
              </a:rPr>
              <a:t>Terreno favorito para las 'Fake News'</a:t>
            </a:r>
            <a:endParaRPr b="0" lang="es-ES" sz="3200" spc="-1" strike="noStrike">
              <a:latin typeface="Arial"/>
            </a:endParaRPr>
          </a:p>
        </p:txBody>
      </p:sp>
      <p:sp>
        <p:nvSpPr>
          <p:cNvPr id="373" name="CustomShape 13"/>
          <p:cNvSpPr/>
          <p:nvPr/>
        </p:nvSpPr>
        <p:spPr>
          <a:xfrm rot="5400000">
            <a:off x="15892920" y="4744800"/>
            <a:ext cx="1381320" cy="2916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74" name="CustomShape 14"/>
          <p:cNvSpPr/>
          <p:nvPr/>
        </p:nvSpPr>
        <p:spPr>
          <a:xfrm rot="5400000">
            <a:off x="16509960" y="5393880"/>
            <a:ext cx="146880" cy="1983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
        <p:nvSpPr>
          <p:cNvPr id="375" name="CustomShape 15"/>
          <p:cNvSpPr/>
          <p:nvPr/>
        </p:nvSpPr>
        <p:spPr>
          <a:xfrm rot="5400000">
            <a:off x="8865360" y="6436080"/>
            <a:ext cx="1381320" cy="2916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76" name="CustomShape 16"/>
          <p:cNvSpPr/>
          <p:nvPr/>
        </p:nvSpPr>
        <p:spPr>
          <a:xfrm rot="5400000">
            <a:off x="9511200" y="6384600"/>
            <a:ext cx="146880" cy="1983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377"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pic>
        <p:nvPicPr>
          <p:cNvPr id="378" name="Picture 5" descr=""/>
          <p:cNvPicPr/>
          <p:nvPr/>
        </p:nvPicPr>
        <p:blipFill>
          <a:blip r:embed="rId1"/>
          <a:srcRect l="0" t="3212" r="0" b="3212"/>
          <a:stretch/>
        </p:blipFill>
        <p:spPr>
          <a:xfrm>
            <a:off x="16122600" y="567720"/>
            <a:ext cx="1136160" cy="749880"/>
          </a:xfrm>
          <a:prstGeom prst="rect">
            <a:avLst/>
          </a:prstGeom>
          <a:ln>
            <a:noFill/>
          </a:ln>
        </p:spPr>
      </p:pic>
      <p:sp>
        <p:nvSpPr>
          <p:cNvPr id="379" name="CustomShape 2"/>
          <p:cNvSpPr/>
          <p:nvPr/>
        </p:nvSpPr>
        <p:spPr>
          <a:xfrm>
            <a:off x="1637388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380" name="CustomShape 3"/>
          <p:cNvSpPr/>
          <p:nvPr/>
        </p:nvSpPr>
        <p:spPr>
          <a:xfrm>
            <a:off x="0" y="567720"/>
            <a:ext cx="4446720" cy="920880"/>
          </a:xfrm>
          <a:prstGeom prst="rect">
            <a:avLst/>
          </a:prstGeom>
          <a:solidFill>
            <a:srgbClr val="cced00"/>
          </a:solidFill>
          <a:ln>
            <a:noFill/>
          </a:ln>
        </p:spPr>
        <p:style>
          <a:lnRef idx="0"/>
          <a:fillRef idx="0"/>
          <a:effectRef idx="0"/>
          <a:fontRef idx="minor"/>
        </p:style>
      </p:sp>
      <p:sp>
        <p:nvSpPr>
          <p:cNvPr id="381" name="CustomShape 4"/>
          <p:cNvSpPr/>
          <p:nvPr/>
        </p:nvSpPr>
        <p:spPr>
          <a:xfrm>
            <a:off x="957600" y="74376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EL ENLACE WEB DE LA NOTICIA</a:t>
            </a:r>
            <a:endParaRPr b="0" lang="es-ES" sz="2100" spc="-1" strike="noStrike">
              <a:latin typeface="Arial"/>
            </a:endParaRPr>
          </a:p>
        </p:txBody>
      </p:sp>
      <p:pic>
        <p:nvPicPr>
          <p:cNvPr id="382" name="Picture 10" descr=""/>
          <p:cNvPicPr/>
          <p:nvPr/>
        </p:nvPicPr>
        <p:blipFill>
          <a:blip r:embed="rId2"/>
          <a:stretch/>
        </p:blipFill>
        <p:spPr>
          <a:xfrm>
            <a:off x="622440" y="2338200"/>
            <a:ext cx="4933440" cy="3289680"/>
          </a:xfrm>
          <a:prstGeom prst="rect">
            <a:avLst/>
          </a:prstGeom>
          <a:ln>
            <a:noFill/>
          </a:ln>
        </p:spPr>
      </p:pic>
      <p:pic>
        <p:nvPicPr>
          <p:cNvPr id="383" name="Picture 11" descr=""/>
          <p:cNvPicPr/>
          <p:nvPr/>
        </p:nvPicPr>
        <p:blipFill>
          <a:blip r:embed="rId3"/>
          <a:stretch/>
        </p:blipFill>
        <p:spPr>
          <a:xfrm>
            <a:off x="671040" y="6233400"/>
            <a:ext cx="4885200" cy="3257640"/>
          </a:xfrm>
          <a:prstGeom prst="rect">
            <a:avLst/>
          </a:prstGeom>
          <a:ln>
            <a:noFill/>
          </a:ln>
        </p:spPr>
      </p:pic>
      <p:sp>
        <p:nvSpPr>
          <p:cNvPr id="384" name="CustomShape 5"/>
          <p:cNvSpPr/>
          <p:nvPr/>
        </p:nvSpPr>
        <p:spPr>
          <a:xfrm>
            <a:off x="11508840" y="3197880"/>
            <a:ext cx="1429920" cy="302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85" name="CustomShape 6"/>
          <p:cNvSpPr/>
          <p:nvPr/>
        </p:nvSpPr>
        <p:spPr>
          <a:xfrm>
            <a:off x="12907080" y="3110400"/>
            <a:ext cx="151920" cy="2055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86" name="Picture 15" descr=""/>
          <p:cNvPicPr/>
          <p:nvPr/>
        </p:nvPicPr>
        <p:blipFill>
          <a:blip r:embed="rId4"/>
          <a:stretch/>
        </p:blipFill>
        <p:spPr>
          <a:xfrm>
            <a:off x="6840000" y="4752000"/>
            <a:ext cx="795600" cy="819360"/>
          </a:xfrm>
          <a:prstGeom prst="rect">
            <a:avLst/>
          </a:prstGeom>
          <a:ln>
            <a:noFill/>
          </a:ln>
        </p:spPr>
      </p:pic>
      <p:sp>
        <p:nvSpPr>
          <p:cNvPr id="387" name="CustomShape 7"/>
          <p:cNvSpPr/>
          <p:nvPr/>
        </p:nvSpPr>
        <p:spPr>
          <a:xfrm>
            <a:off x="11699280" y="5127840"/>
            <a:ext cx="1429920" cy="302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88" name="CustomShape 8"/>
          <p:cNvSpPr/>
          <p:nvPr/>
        </p:nvSpPr>
        <p:spPr>
          <a:xfrm>
            <a:off x="13097880" y="5040360"/>
            <a:ext cx="151920" cy="2055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sp>
        <p:nvSpPr>
          <p:cNvPr id="389" name="CustomShape 9"/>
          <p:cNvSpPr/>
          <p:nvPr/>
        </p:nvSpPr>
        <p:spPr>
          <a:xfrm>
            <a:off x="10923840" y="7554600"/>
            <a:ext cx="1429920" cy="30240"/>
          </a:xfrm>
          <a:custGeom>
            <a:avLst/>
            <a:gdLst/>
            <a:ahLst/>
            <a:rect l="l" t="t" r="r" b="b"/>
            <a:pathLst>
              <a:path w="3507740" h="76200">
                <a:moveTo>
                  <a:pt x="0" y="0"/>
                </a:moveTo>
                <a:lnTo>
                  <a:pt x="3507740" y="0"/>
                </a:lnTo>
                <a:lnTo>
                  <a:pt x="3507740" y="76200"/>
                </a:lnTo>
                <a:lnTo>
                  <a:pt x="0" y="76200"/>
                </a:lnTo>
                <a:close/>
              </a:path>
            </a:pathLst>
          </a:custGeom>
          <a:solidFill>
            <a:srgbClr val="ffffff"/>
          </a:solidFill>
          <a:ln>
            <a:noFill/>
          </a:ln>
        </p:spPr>
        <p:style>
          <a:lnRef idx="0"/>
          <a:fillRef idx="0"/>
          <a:effectRef idx="0"/>
          <a:fontRef idx="minor"/>
        </p:style>
      </p:sp>
      <p:sp>
        <p:nvSpPr>
          <p:cNvPr id="390" name="CustomShape 10"/>
          <p:cNvSpPr/>
          <p:nvPr/>
        </p:nvSpPr>
        <p:spPr>
          <a:xfrm>
            <a:off x="12322080" y="7467120"/>
            <a:ext cx="151920" cy="205560"/>
          </a:xfrm>
          <a:custGeom>
            <a:avLst/>
            <a:gdLst/>
            <a:ahLst/>
            <a:rect l="l" t="t" r="r" b="b"/>
            <a:pathLst>
              <a:path w="374650" h="505460">
                <a:moveTo>
                  <a:pt x="0" y="505460"/>
                </a:moveTo>
                <a:lnTo>
                  <a:pt x="0" y="0"/>
                </a:lnTo>
                <a:lnTo>
                  <a:pt x="374650" y="252730"/>
                </a:lnTo>
                <a:close/>
              </a:path>
            </a:pathLst>
          </a:custGeom>
          <a:solidFill>
            <a:srgbClr val="ffffff"/>
          </a:solidFill>
          <a:ln>
            <a:noFill/>
          </a:ln>
        </p:spPr>
        <p:style>
          <a:lnRef idx="0"/>
          <a:fillRef idx="0"/>
          <a:effectRef idx="0"/>
          <a:fontRef idx="minor"/>
        </p:style>
      </p:sp>
      <p:pic>
        <p:nvPicPr>
          <p:cNvPr id="391" name="Picture 22" descr=""/>
          <p:cNvPicPr/>
          <p:nvPr/>
        </p:nvPicPr>
        <p:blipFill>
          <a:blip r:embed="rId5"/>
          <a:stretch/>
        </p:blipFill>
        <p:spPr>
          <a:xfrm>
            <a:off x="6886440" y="8384760"/>
            <a:ext cx="1479600" cy="1479600"/>
          </a:xfrm>
          <a:prstGeom prst="rect">
            <a:avLst/>
          </a:prstGeom>
          <a:ln>
            <a:noFill/>
          </a:ln>
        </p:spPr>
      </p:pic>
      <p:sp>
        <p:nvSpPr>
          <p:cNvPr id="392" name="CustomShape 11"/>
          <p:cNvSpPr/>
          <p:nvPr/>
        </p:nvSpPr>
        <p:spPr>
          <a:xfrm>
            <a:off x="5206680" y="1206720"/>
            <a:ext cx="9690840" cy="586800"/>
          </a:xfrm>
          <a:prstGeom prst="rect">
            <a:avLst/>
          </a:prstGeom>
          <a:noFill/>
          <a:ln>
            <a:noFill/>
          </a:ln>
        </p:spPr>
        <p:style>
          <a:lnRef idx="0"/>
          <a:fillRef idx="0"/>
          <a:effectRef idx="0"/>
          <a:fontRef idx="minor"/>
        </p:style>
        <p:txBody>
          <a:bodyPr lIns="0" rIns="0" tIns="0" bIns="0"/>
          <a:p>
            <a:pPr algn="ctr">
              <a:lnSpc>
                <a:spcPts val="4620"/>
              </a:lnSpc>
            </a:pPr>
            <a:r>
              <a:rPr b="0" lang="es-ES" sz="4200" spc="-1" strike="noStrike">
                <a:solidFill>
                  <a:srgbClr val="ffffff"/>
                </a:solidFill>
                <a:latin typeface="Open Sans Bold"/>
                <a:ea typeface="DejaVu Sans"/>
              </a:rPr>
              <a:t>Redes sociales y URL para verificar</a:t>
            </a:r>
            <a:endParaRPr b="0" lang="es-ES" sz="4200" spc="-1" strike="noStrike">
              <a:latin typeface="Arial"/>
            </a:endParaRPr>
          </a:p>
        </p:txBody>
      </p:sp>
      <p:sp>
        <p:nvSpPr>
          <p:cNvPr id="393" name="CustomShape 12"/>
          <p:cNvSpPr/>
          <p:nvPr/>
        </p:nvSpPr>
        <p:spPr>
          <a:xfrm>
            <a:off x="4440600" y="2722320"/>
            <a:ext cx="681588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ffffff"/>
                </a:solidFill>
                <a:latin typeface="Open Sans"/>
                <a:ea typeface="DejaVu Sans"/>
              </a:rPr>
              <a:t>La URL</a:t>
            </a:r>
            <a:endParaRPr b="0" lang="es-ES" sz="5200" spc="-1" strike="noStrike">
              <a:latin typeface="Arial"/>
            </a:endParaRPr>
          </a:p>
        </p:txBody>
      </p:sp>
      <p:sp>
        <p:nvSpPr>
          <p:cNvPr id="394" name="CustomShape 13"/>
          <p:cNvSpPr/>
          <p:nvPr/>
        </p:nvSpPr>
        <p:spPr>
          <a:xfrm>
            <a:off x="13633200" y="2338920"/>
            <a:ext cx="3997080" cy="191952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ffffff"/>
                </a:solidFill>
                <a:latin typeface="Open Sans"/>
                <a:ea typeface="DejaVu Sans"/>
              </a:rPr>
              <a:t>Comprobar si el enlace es sospechoso</a:t>
            </a:r>
            <a:endParaRPr b="0" lang="es-ES" sz="3600" spc="-1" strike="noStrike">
              <a:latin typeface="Arial"/>
            </a:endParaRPr>
          </a:p>
        </p:txBody>
      </p:sp>
      <p:sp>
        <p:nvSpPr>
          <p:cNvPr id="395" name="CustomShape 14"/>
          <p:cNvSpPr/>
          <p:nvPr/>
        </p:nvSpPr>
        <p:spPr>
          <a:xfrm>
            <a:off x="8735400" y="4772880"/>
            <a:ext cx="2772720" cy="686520"/>
          </a:xfrm>
          <a:prstGeom prst="rect">
            <a:avLst/>
          </a:prstGeom>
          <a:noFill/>
          <a:ln>
            <a:noFill/>
          </a:ln>
        </p:spPr>
        <p:style>
          <a:lnRef idx="0"/>
          <a:fillRef idx="0"/>
          <a:effectRef idx="0"/>
          <a:fontRef idx="minor"/>
        </p:style>
        <p:txBody>
          <a:bodyPr lIns="0" rIns="0" tIns="0" bIns="0"/>
          <a:p>
            <a:pPr algn="ctr">
              <a:lnSpc>
                <a:spcPts val="5411"/>
              </a:lnSpc>
            </a:pPr>
            <a:r>
              <a:rPr b="0" lang="es-ES" sz="3870" spc="-1" strike="noStrike">
                <a:solidFill>
                  <a:srgbClr val="ffffff"/>
                </a:solidFill>
                <a:latin typeface="Open Sans"/>
                <a:ea typeface="DejaVu Sans"/>
              </a:rPr>
              <a:t>Verificación </a:t>
            </a:r>
            <a:endParaRPr b="0" lang="es-ES" sz="3870" spc="-1" strike="noStrike">
              <a:latin typeface="Arial"/>
            </a:endParaRPr>
          </a:p>
        </p:txBody>
      </p:sp>
      <p:sp>
        <p:nvSpPr>
          <p:cNvPr id="396" name="CustomShape 15"/>
          <p:cNvSpPr/>
          <p:nvPr/>
        </p:nvSpPr>
        <p:spPr>
          <a:xfrm>
            <a:off x="14319360" y="4685760"/>
            <a:ext cx="2939040" cy="1646280"/>
          </a:xfrm>
          <a:prstGeom prst="rect">
            <a:avLst/>
          </a:prstGeom>
          <a:noFill/>
          <a:ln>
            <a:noFill/>
          </a:ln>
        </p:spPr>
        <p:style>
          <a:lnRef idx="0"/>
          <a:fillRef idx="0"/>
          <a:effectRef idx="0"/>
          <a:fontRef idx="minor"/>
        </p:style>
        <p:txBody>
          <a:bodyPr lIns="0" rIns="0" tIns="0" bIns="0"/>
          <a:p>
            <a:pPr algn="ctr">
              <a:lnSpc>
                <a:spcPts val="4323"/>
              </a:lnSpc>
            </a:pPr>
            <a:r>
              <a:rPr b="0" lang="es-ES" sz="3089" spc="-1" strike="noStrike">
                <a:solidFill>
                  <a:srgbClr val="ffffff"/>
                </a:solidFill>
                <a:latin typeface="Open Sans"/>
                <a:ea typeface="DejaVu Sans"/>
              </a:rPr>
              <a:t>Confirma que el sitio es seguro y no es falso</a:t>
            </a:r>
            <a:endParaRPr b="0" lang="es-ES" sz="3089" spc="-1" strike="noStrike">
              <a:latin typeface="Arial"/>
            </a:endParaRPr>
          </a:p>
        </p:txBody>
      </p:sp>
      <p:sp>
        <p:nvSpPr>
          <p:cNvPr id="397" name="CustomShape 16"/>
          <p:cNvSpPr/>
          <p:nvPr/>
        </p:nvSpPr>
        <p:spPr>
          <a:xfrm>
            <a:off x="6945120" y="6975360"/>
            <a:ext cx="358056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ffffff"/>
                </a:solidFill>
                <a:latin typeface="Open Sans"/>
                <a:ea typeface="DejaVu Sans"/>
              </a:rPr>
              <a:t>Navegación</a:t>
            </a:r>
            <a:endParaRPr b="0" lang="es-ES" sz="5200" spc="-1" strike="noStrike">
              <a:latin typeface="Arial"/>
            </a:endParaRPr>
          </a:p>
        </p:txBody>
      </p:sp>
      <p:sp>
        <p:nvSpPr>
          <p:cNvPr id="398" name="CustomShape 17"/>
          <p:cNvSpPr/>
          <p:nvPr/>
        </p:nvSpPr>
        <p:spPr>
          <a:xfrm>
            <a:off x="12681000" y="6600960"/>
            <a:ext cx="3967920" cy="2133360"/>
          </a:xfrm>
          <a:prstGeom prst="rect">
            <a:avLst/>
          </a:prstGeom>
          <a:noFill/>
          <a:ln>
            <a:noFill/>
          </a:ln>
        </p:spPr>
        <p:style>
          <a:lnRef idx="0"/>
          <a:fillRef idx="0"/>
          <a:effectRef idx="0"/>
          <a:fontRef idx="minor"/>
        </p:style>
        <p:txBody>
          <a:bodyPr lIns="0" rIns="0" tIns="0" bIns="0"/>
          <a:p>
            <a:pPr algn="ctr">
              <a:lnSpc>
                <a:spcPts val="4201"/>
              </a:lnSpc>
            </a:pPr>
            <a:r>
              <a:rPr b="0" lang="es-ES" sz="3000" spc="-1" strike="noStrike">
                <a:solidFill>
                  <a:srgbClr val="ffffff"/>
                </a:solidFill>
                <a:latin typeface="Open Sans"/>
                <a:ea typeface="DejaVu Sans"/>
              </a:rPr>
              <a:t>Debe aparecer un candado de confirmación de seguridad</a:t>
            </a:r>
            <a:endParaRPr b="0" lang="es-ES" sz="3000" spc="-1" strike="noStrike">
              <a:latin typeface="Arial"/>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399" name="Picture 2" descr=""/>
          <p:cNvPicPr/>
          <p:nvPr/>
        </p:nvPicPr>
        <p:blipFill>
          <a:blip r:embed="rId1"/>
          <a:srcRect l="0" t="39485" r="6006" b="35608"/>
          <a:stretch/>
        </p:blipFill>
        <p:spPr>
          <a:xfrm>
            <a:off x="0" y="0"/>
            <a:ext cx="18287280" cy="7264440"/>
          </a:xfrm>
          <a:prstGeom prst="rect">
            <a:avLst/>
          </a:prstGeom>
          <a:ln>
            <a:noFill/>
          </a:ln>
        </p:spPr>
      </p:pic>
      <p:sp>
        <p:nvSpPr>
          <p:cNvPr id="400"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401" name="CustomShape 2"/>
          <p:cNvSpPr/>
          <p:nvPr/>
        </p:nvSpPr>
        <p:spPr>
          <a:xfrm>
            <a:off x="4096080" y="6041880"/>
            <a:ext cx="9338400" cy="2446200"/>
          </a:xfrm>
          <a:prstGeom prst="rect">
            <a:avLst/>
          </a:prstGeom>
          <a:solidFill>
            <a:srgbClr val="cced00"/>
          </a:solidFill>
          <a:ln>
            <a:noFill/>
          </a:ln>
        </p:spPr>
        <p:style>
          <a:lnRef idx="0"/>
          <a:fillRef idx="0"/>
          <a:effectRef idx="0"/>
          <a:fontRef idx="minor"/>
        </p:style>
      </p:sp>
      <p:sp>
        <p:nvSpPr>
          <p:cNvPr id="402" name="CustomShape 3"/>
          <p:cNvSpPr/>
          <p:nvPr/>
        </p:nvSpPr>
        <p:spPr>
          <a:xfrm>
            <a:off x="4491720" y="6441480"/>
            <a:ext cx="8547120" cy="1654560"/>
          </a:xfrm>
          <a:prstGeom prst="rect">
            <a:avLst/>
          </a:prstGeom>
          <a:noFill/>
          <a:ln>
            <a:noFill/>
          </a:ln>
        </p:spPr>
        <p:style>
          <a:lnRef idx="0"/>
          <a:fillRef idx="0"/>
          <a:effectRef idx="0"/>
          <a:fontRef idx="minor"/>
        </p:style>
        <p:txBody>
          <a:bodyPr lIns="0" rIns="0" tIns="0" bIns="0"/>
          <a:p>
            <a:pPr algn="ctr">
              <a:lnSpc>
                <a:spcPts val="6514"/>
              </a:lnSpc>
            </a:pPr>
            <a:r>
              <a:rPr b="0" lang="es-ES" sz="5920" spc="-1" strike="noStrike">
                <a:solidFill>
                  <a:srgbClr val="1b1a1a"/>
                </a:solidFill>
                <a:latin typeface="Muli Black Bold"/>
                <a:ea typeface="DejaVu Sans"/>
              </a:rPr>
              <a:t>Otros aspectos a analizar</a:t>
            </a:r>
            <a:endParaRPr b="0" lang="es-ES" sz="5920" spc="-1" strike="noStrike">
              <a:latin typeface="Arial"/>
            </a:endParaRPr>
          </a:p>
        </p:txBody>
      </p:sp>
      <p:pic>
        <p:nvPicPr>
          <p:cNvPr id="403" name="Picture 9" descr=""/>
          <p:cNvPicPr/>
          <p:nvPr/>
        </p:nvPicPr>
        <p:blipFill>
          <a:blip r:embed="rId2"/>
          <a:srcRect l="0" t="3212" r="0" b="3212"/>
          <a:stretch/>
        </p:blipFill>
        <p:spPr>
          <a:xfrm>
            <a:off x="16474320" y="567720"/>
            <a:ext cx="1136160" cy="749880"/>
          </a:xfrm>
          <a:prstGeom prst="rect">
            <a:avLst/>
          </a:prstGeom>
          <a:ln>
            <a:noFill/>
          </a:ln>
        </p:spPr>
      </p:pic>
      <p:sp>
        <p:nvSpPr>
          <p:cNvPr id="404" name="CustomShape 4"/>
          <p:cNvSpPr/>
          <p:nvPr/>
        </p:nvSpPr>
        <p:spPr>
          <a:xfrm>
            <a:off x="16725960" y="750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405" name="CustomShape 5"/>
          <p:cNvSpPr/>
          <p:nvPr/>
        </p:nvSpPr>
        <p:spPr>
          <a:xfrm>
            <a:off x="0" y="590760"/>
            <a:ext cx="4446720" cy="920880"/>
          </a:xfrm>
          <a:prstGeom prst="rect">
            <a:avLst/>
          </a:prstGeom>
          <a:solidFill>
            <a:srgbClr val="cced00"/>
          </a:solidFill>
          <a:ln>
            <a:noFill/>
          </a:ln>
        </p:spPr>
        <p:style>
          <a:lnRef idx="0"/>
          <a:fillRef idx="0"/>
          <a:effectRef idx="0"/>
          <a:fontRef idx="minor"/>
        </p:style>
      </p:sp>
      <p:sp>
        <p:nvSpPr>
          <p:cNvPr id="406" name="CustomShape 6"/>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407" name="CustomShape 1"/>
          <p:cNvSpPr/>
          <p:nvPr/>
        </p:nvSpPr>
        <p:spPr>
          <a:xfrm>
            <a:off x="0" y="7201080"/>
            <a:ext cx="18287280" cy="3085560"/>
          </a:xfrm>
          <a:prstGeom prst="rect">
            <a:avLst/>
          </a:prstGeom>
          <a:solidFill>
            <a:srgbClr val="ffffff"/>
          </a:solidFill>
          <a:ln>
            <a:noFill/>
          </a:ln>
        </p:spPr>
        <p:style>
          <a:lnRef idx="0"/>
          <a:fillRef idx="0"/>
          <a:effectRef idx="0"/>
          <a:fontRef idx="minor"/>
        </p:style>
      </p:sp>
      <p:sp>
        <p:nvSpPr>
          <p:cNvPr id="408"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409" name="CustomShape 3"/>
          <p:cNvSpPr/>
          <p:nvPr/>
        </p:nvSpPr>
        <p:spPr>
          <a:xfrm>
            <a:off x="1028880" y="5143680"/>
            <a:ext cx="3188520" cy="4114080"/>
          </a:xfrm>
          <a:prstGeom prst="rect">
            <a:avLst/>
          </a:prstGeom>
          <a:solidFill>
            <a:srgbClr val="cced00"/>
          </a:solidFill>
          <a:ln>
            <a:noFill/>
          </a:ln>
        </p:spPr>
        <p:style>
          <a:lnRef idx="0"/>
          <a:fillRef idx="0"/>
          <a:effectRef idx="0"/>
          <a:fontRef idx="minor"/>
        </p:style>
      </p:sp>
      <p:sp>
        <p:nvSpPr>
          <p:cNvPr id="410" name="CustomShape 4"/>
          <p:cNvSpPr/>
          <p:nvPr/>
        </p:nvSpPr>
        <p:spPr>
          <a:xfrm>
            <a:off x="5464800" y="1351080"/>
            <a:ext cx="7357680" cy="1005120"/>
          </a:xfrm>
          <a:prstGeom prst="rect">
            <a:avLst/>
          </a:prstGeom>
          <a:noFill/>
          <a:ln>
            <a:noFill/>
          </a:ln>
        </p:spPr>
        <p:style>
          <a:lnRef idx="0"/>
          <a:fillRef idx="0"/>
          <a:effectRef idx="0"/>
          <a:fontRef idx="minor"/>
        </p:style>
        <p:txBody>
          <a:bodyPr lIns="0" rIns="0" tIns="0" bIns="0"/>
          <a:p>
            <a:pPr algn="ctr">
              <a:lnSpc>
                <a:spcPts val="3960"/>
              </a:lnSpc>
            </a:pPr>
            <a:r>
              <a:rPr b="0" lang="es-ES" sz="3600" spc="-1" strike="noStrike">
                <a:solidFill>
                  <a:srgbClr val="ffffff"/>
                </a:solidFill>
                <a:latin typeface="Open Sans"/>
                <a:ea typeface="DejaVu Sans"/>
              </a:rPr>
              <a:t>Otros aspectos a analizar en una Fake News</a:t>
            </a:r>
            <a:endParaRPr b="0" lang="es-ES" sz="3600" spc="-1" strike="noStrike">
              <a:latin typeface="Arial"/>
            </a:endParaRPr>
          </a:p>
        </p:txBody>
      </p:sp>
      <p:sp>
        <p:nvSpPr>
          <p:cNvPr id="411" name="CustomShape 5"/>
          <p:cNvSpPr/>
          <p:nvPr/>
        </p:nvSpPr>
        <p:spPr>
          <a:xfrm>
            <a:off x="4843800" y="5143680"/>
            <a:ext cx="3188520" cy="4114080"/>
          </a:xfrm>
          <a:prstGeom prst="rect">
            <a:avLst/>
          </a:prstGeom>
          <a:solidFill>
            <a:srgbClr val="cced00"/>
          </a:solidFill>
          <a:ln>
            <a:noFill/>
          </a:ln>
        </p:spPr>
        <p:style>
          <a:lnRef idx="0"/>
          <a:fillRef idx="0"/>
          <a:effectRef idx="0"/>
          <a:fontRef idx="minor"/>
        </p:style>
      </p:sp>
      <p:sp>
        <p:nvSpPr>
          <p:cNvPr id="412" name="CustomShape 6"/>
          <p:cNvSpPr/>
          <p:nvPr/>
        </p:nvSpPr>
        <p:spPr>
          <a:xfrm>
            <a:off x="8658720" y="5143680"/>
            <a:ext cx="3188520" cy="4114080"/>
          </a:xfrm>
          <a:prstGeom prst="rect">
            <a:avLst/>
          </a:prstGeom>
          <a:solidFill>
            <a:srgbClr val="cced00"/>
          </a:solidFill>
          <a:ln>
            <a:noFill/>
          </a:ln>
        </p:spPr>
        <p:style>
          <a:lnRef idx="0"/>
          <a:fillRef idx="0"/>
          <a:effectRef idx="0"/>
          <a:fontRef idx="minor"/>
        </p:style>
      </p:sp>
      <p:sp>
        <p:nvSpPr>
          <p:cNvPr id="413" name="CustomShape 7"/>
          <p:cNvSpPr/>
          <p:nvPr/>
        </p:nvSpPr>
        <p:spPr>
          <a:xfrm>
            <a:off x="12473640" y="5143680"/>
            <a:ext cx="3188520" cy="4114080"/>
          </a:xfrm>
          <a:prstGeom prst="rect">
            <a:avLst/>
          </a:prstGeom>
          <a:solidFill>
            <a:srgbClr val="cced00"/>
          </a:solidFill>
          <a:ln>
            <a:noFill/>
          </a:ln>
        </p:spPr>
        <p:style>
          <a:lnRef idx="0"/>
          <a:fillRef idx="0"/>
          <a:effectRef idx="0"/>
          <a:fontRef idx="minor"/>
        </p:style>
      </p:sp>
      <p:sp>
        <p:nvSpPr>
          <p:cNvPr id="414" name="CustomShape 8"/>
          <p:cNvSpPr/>
          <p:nvPr/>
        </p:nvSpPr>
        <p:spPr>
          <a:xfrm>
            <a:off x="1240200" y="4743000"/>
            <a:ext cx="2575800" cy="9000"/>
          </a:xfrm>
          <a:prstGeom prst="rect">
            <a:avLst/>
          </a:prstGeom>
          <a:solidFill>
            <a:srgbClr val="ffffff"/>
          </a:solidFill>
          <a:ln>
            <a:noFill/>
          </a:ln>
        </p:spPr>
        <p:style>
          <a:lnRef idx="0"/>
          <a:fillRef idx="0"/>
          <a:effectRef idx="0"/>
          <a:fontRef idx="minor"/>
        </p:style>
      </p:sp>
      <p:sp>
        <p:nvSpPr>
          <p:cNvPr id="415" name="CustomShape 9"/>
          <p:cNvSpPr/>
          <p:nvPr/>
        </p:nvSpPr>
        <p:spPr>
          <a:xfrm>
            <a:off x="1335240" y="3606120"/>
            <a:ext cx="2575800" cy="698400"/>
          </a:xfrm>
          <a:prstGeom prst="rect">
            <a:avLst/>
          </a:prstGeom>
          <a:noFill/>
          <a:ln>
            <a:noFill/>
          </a:ln>
        </p:spPr>
        <p:style>
          <a:lnRef idx="0"/>
          <a:fillRef idx="0"/>
          <a:effectRef idx="0"/>
          <a:fontRef idx="minor"/>
        </p:style>
        <p:txBody>
          <a:bodyPr lIns="0" rIns="0" tIns="0" bIns="0"/>
          <a:p>
            <a:pPr algn="ctr">
              <a:lnSpc>
                <a:spcPts val="2750"/>
              </a:lnSpc>
            </a:pPr>
            <a:r>
              <a:rPr b="0" lang="es-ES" sz="2500" spc="-1" strike="noStrike">
                <a:solidFill>
                  <a:srgbClr val="ffffff"/>
                </a:solidFill>
                <a:latin typeface="Open Sans"/>
                <a:ea typeface="DejaVu Sans"/>
              </a:rPr>
              <a:t>Ortografía y formato</a:t>
            </a:r>
            <a:endParaRPr b="0" lang="es-ES" sz="2500" spc="-1" strike="noStrike">
              <a:latin typeface="Arial"/>
            </a:endParaRPr>
          </a:p>
        </p:txBody>
      </p:sp>
      <p:sp>
        <p:nvSpPr>
          <p:cNvPr id="416" name="CustomShape 10"/>
          <p:cNvSpPr/>
          <p:nvPr/>
        </p:nvSpPr>
        <p:spPr>
          <a:xfrm>
            <a:off x="1258920" y="5417640"/>
            <a:ext cx="2728080" cy="3508200"/>
          </a:xfrm>
          <a:prstGeom prst="rect">
            <a:avLst/>
          </a:prstGeom>
          <a:noFill/>
          <a:ln>
            <a:noFill/>
          </a:ln>
        </p:spPr>
        <p:style>
          <a:lnRef idx="0"/>
          <a:fillRef idx="0"/>
          <a:effectRef idx="0"/>
          <a:fontRef idx="minor"/>
        </p:style>
        <p:txBody>
          <a:bodyPr lIns="0" rIns="0" tIns="0" bIns="0"/>
          <a:p>
            <a:pPr algn="just">
              <a:lnSpc>
                <a:spcPts val="3070"/>
              </a:lnSpc>
            </a:pPr>
            <a:r>
              <a:rPr b="0" lang="es-ES" sz="2050" spc="-1" strike="noStrike">
                <a:solidFill>
                  <a:srgbClr val="1b1a1a"/>
                </a:solidFill>
                <a:latin typeface="Open Sans"/>
                <a:ea typeface="DejaVu Sans"/>
              </a:rPr>
              <a:t>Portales web donde aparecen noticias con faltas de ortografía y un diseño raro.</a:t>
            </a:r>
            <a:endParaRPr b="0" lang="es-ES" sz="2050" spc="-1" strike="noStrike">
              <a:latin typeface="Arial"/>
            </a:endParaRPr>
          </a:p>
          <a:p>
            <a:pPr algn="just">
              <a:lnSpc>
                <a:spcPts val="3070"/>
              </a:lnSpc>
            </a:pPr>
            <a:endParaRPr b="0" lang="es-ES" sz="2050" spc="-1" strike="noStrike">
              <a:latin typeface="Arial"/>
            </a:endParaRPr>
          </a:p>
          <a:p>
            <a:pPr algn="just">
              <a:lnSpc>
                <a:spcPts val="3070"/>
              </a:lnSpc>
            </a:pPr>
            <a:r>
              <a:rPr b="0" lang="es-ES" sz="2050" spc="-1" strike="noStrike">
                <a:solidFill>
                  <a:srgbClr val="1b1a1a"/>
                </a:solidFill>
                <a:latin typeface="Open Sans"/>
                <a:ea typeface="DejaVu Sans"/>
              </a:rPr>
              <a:t>El lector debe de tomar una actitud de desconfianza ante dichas páginas web</a:t>
            </a:r>
            <a:endParaRPr b="0" lang="es-ES" sz="2050" spc="-1" strike="noStrike">
              <a:latin typeface="Arial"/>
            </a:endParaRPr>
          </a:p>
        </p:txBody>
      </p:sp>
      <p:sp>
        <p:nvSpPr>
          <p:cNvPr id="417" name="CustomShape 11"/>
          <p:cNvSpPr/>
          <p:nvPr/>
        </p:nvSpPr>
        <p:spPr>
          <a:xfrm>
            <a:off x="5090760" y="5427360"/>
            <a:ext cx="2635200" cy="3577680"/>
          </a:xfrm>
          <a:prstGeom prst="rect">
            <a:avLst/>
          </a:prstGeom>
          <a:noFill/>
          <a:ln>
            <a:noFill/>
          </a:ln>
        </p:spPr>
        <p:style>
          <a:lnRef idx="0"/>
          <a:fillRef idx="0"/>
          <a:effectRef idx="0"/>
          <a:fontRef idx="minor"/>
        </p:style>
        <p:txBody>
          <a:bodyPr lIns="0" rIns="0" tIns="0" bIns="0"/>
          <a:p>
            <a:pPr algn="just">
              <a:lnSpc>
                <a:spcPts val="2818"/>
              </a:lnSpc>
            </a:pPr>
            <a:r>
              <a:rPr b="0" lang="es-ES" sz="1879" spc="-1" strike="noStrike">
                <a:solidFill>
                  <a:srgbClr val="1b1a1a"/>
                </a:solidFill>
                <a:latin typeface="Open Sans"/>
                <a:ea typeface="DejaVu Sans"/>
              </a:rPr>
              <a:t>El lector debe de leer más allá del titular, no quedarse con solo la primera frase.</a:t>
            </a:r>
            <a:endParaRPr b="0" lang="es-ES" sz="1879" spc="-1" strike="noStrike">
              <a:latin typeface="Arial"/>
            </a:endParaRPr>
          </a:p>
          <a:p>
            <a:pPr algn="just">
              <a:lnSpc>
                <a:spcPts val="2818"/>
              </a:lnSpc>
            </a:pPr>
            <a:endParaRPr b="0" lang="es-ES" sz="1879" spc="-1" strike="noStrike">
              <a:latin typeface="Arial"/>
            </a:endParaRPr>
          </a:p>
          <a:p>
            <a:pPr algn="just">
              <a:lnSpc>
                <a:spcPts val="2818"/>
              </a:lnSpc>
            </a:pPr>
            <a:r>
              <a:rPr b="0" lang="es-ES" sz="1879" spc="-1" strike="noStrike">
                <a:solidFill>
                  <a:srgbClr val="1b1a1a"/>
                </a:solidFill>
                <a:latin typeface="Open Sans"/>
                <a:ea typeface="DejaVu Sans"/>
              </a:rPr>
              <a:t>Evitar la credibilidad en aquellos titulares que aparecen con diferente tipografía o signos de exclamación.</a:t>
            </a:r>
            <a:endParaRPr b="0" lang="es-ES" sz="1879" spc="-1" strike="noStrike">
              <a:latin typeface="Arial"/>
            </a:endParaRPr>
          </a:p>
        </p:txBody>
      </p:sp>
      <p:sp>
        <p:nvSpPr>
          <p:cNvPr id="418" name="CustomShape 12"/>
          <p:cNvSpPr/>
          <p:nvPr/>
        </p:nvSpPr>
        <p:spPr>
          <a:xfrm>
            <a:off x="8811720" y="5460120"/>
            <a:ext cx="2882160" cy="3455280"/>
          </a:xfrm>
          <a:prstGeom prst="rect">
            <a:avLst/>
          </a:prstGeom>
          <a:noFill/>
          <a:ln>
            <a:noFill/>
          </a:ln>
        </p:spPr>
        <p:style>
          <a:lnRef idx="0"/>
          <a:fillRef idx="0"/>
          <a:effectRef idx="0"/>
          <a:fontRef idx="minor"/>
        </p:style>
        <p:txBody>
          <a:bodyPr lIns="0" rIns="0" tIns="0" bIns="0"/>
          <a:p>
            <a:pPr algn="just">
              <a:lnSpc>
                <a:spcPts val="2721"/>
              </a:lnSpc>
            </a:pPr>
            <a:r>
              <a:rPr b="0" lang="es-ES" sz="1820" spc="-1" strike="noStrike">
                <a:solidFill>
                  <a:srgbClr val="1b1a1a"/>
                </a:solidFill>
                <a:latin typeface="Open Sans"/>
                <a:ea typeface="DejaVu Sans"/>
              </a:rPr>
              <a:t>En muchas noticias, aparecen banners sobre sorteos o publicidad engañosa.</a:t>
            </a:r>
            <a:endParaRPr b="0" lang="es-ES" sz="1820" spc="-1" strike="noStrike">
              <a:latin typeface="Arial"/>
            </a:endParaRPr>
          </a:p>
          <a:p>
            <a:pPr algn="just">
              <a:lnSpc>
                <a:spcPts val="2721"/>
              </a:lnSpc>
            </a:pPr>
            <a:endParaRPr b="0" lang="es-ES" sz="1820" spc="-1" strike="noStrike">
              <a:latin typeface="Arial"/>
            </a:endParaRPr>
          </a:p>
          <a:p>
            <a:pPr algn="just">
              <a:lnSpc>
                <a:spcPts val="2721"/>
              </a:lnSpc>
            </a:pPr>
            <a:r>
              <a:rPr b="0" lang="es-ES" sz="1820" spc="-1" strike="noStrike">
                <a:solidFill>
                  <a:srgbClr val="1b1a1a"/>
                </a:solidFill>
                <a:latin typeface="Open Sans"/>
                <a:ea typeface="DejaVu Sans"/>
              </a:rPr>
              <a:t>Estos banners tiene como objetivo ofrecen una publicidad engañosa por compartir la información,</a:t>
            </a:r>
            <a:endParaRPr b="0" lang="es-ES" sz="1820" spc="-1" strike="noStrike">
              <a:latin typeface="Arial"/>
            </a:endParaRPr>
          </a:p>
          <a:p>
            <a:pPr algn="just">
              <a:lnSpc>
                <a:spcPts val="2721"/>
              </a:lnSpc>
            </a:pPr>
            <a:endParaRPr b="0" lang="es-ES" sz="1820" spc="-1" strike="noStrike">
              <a:latin typeface="Arial"/>
            </a:endParaRPr>
          </a:p>
        </p:txBody>
      </p:sp>
      <p:sp>
        <p:nvSpPr>
          <p:cNvPr id="419" name="CustomShape 13"/>
          <p:cNvSpPr/>
          <p:nvPr/>
        </p:nvSpPr>
        <p:spPr>
          <a:xfrm>
            <a:off x="12823200" y="5325480"/>
            <a:ext cx="2598120" cy="3731760"/>
          </a:xfrm>
          <a:prstGeom prst="rect">
            <a:avLst/>
          </a:prstGeom>
          <a:noFill/>
          <a:ln>
            <a:noFill/>
          </a:ln>
        </p:spPr>
        <p:style>
          <a:lnRef idx="0"/>
          <a:fillRef idx="0"/>
          <a:effectRef idx="0"/>
          <a:fontRef idx="minor"/>
        </p:style>
        <p:txBody>
          <a:bodyPr lIns="0" rIns="0" tIns="0" bIns="0"/>
          <a:p>
            <a:pPr>
              <a:lnSpc>
                <a:spcPts val="2701"/>
              </a:lnSpc>
            </a:pPr>
            <a:r>
              <a:rPr b="0" lang="es-ES" sz="1800" spc="-1" strike="noStrike">
                <a:solidFill>
                  <a:srgbClr val="1b1a1a"/>
                </a:solidFill>
                <a:latin typeface="Open Sans"/>
                <a:ea typeface="DejaVu Sans"/>
              </a:rPr>
              <a:t>Muchos hechos se presentan de manera oculta con el objetivo de proteger o conseguir un fin.</a:t>
            </a:r>
            <a:endParaRPr b="0" lang="es-ES" sz="1800" spc="-1" strike="noStrike">
              <a:latin typeface="Arial"/>
            </a:endParaRPr>
          </a:p>
          <a:p>
            <a:pPr>
              <a:lnSpc>
                <a:spcPts val="2375"/>
              </a:lnSpc>
            </a:pPr>
            <a:endParaRPr b="0" lang="es-ES" sz="1800" spc="-1" strike="noStrike">
              <a:latin typeface="Arial"/>
            </a:endParaRPr>
          </a:p>
          <a:p>
            <a:pPr>
              <a:lnSpc>
                <a:spcPts val="2701"/>
              </a:lnSpc>
            </a:pPr>
            <a:r>
              <a:rPr b="0" lang="es-ES" sz="1800" spc="-1" strike="noStrike">
                <a:solidFill>
                  <a:srgbClr val="1b1a1a"/>
                </a:solidFill>
                <a:latin typeface="Open Sans"/>
                <a:ea typeface="DejaVu Sans"/>
              </a:rPr>
              <a:t>Mantener una actitud crítica ante los hechos y contrastar la noticia con otros medios de comunicación.</a:t>
            </a:r>
            <a:endParaRPr b="0" lang="es-ES" sz="1800" spc="-1" strike="noStrike">
              <a:latin typeface="Arial"/>
            </a:endParaRPr>
          </a:p>
        </p:txBody>
      </p:sp>
      <p:sp>
        <p:nvSpPr>
          <p:cNvPr id="420" name="CustomShape 14"/>
          <p:cNvSpPr/>
          <p:nvPr/>
        </p:nvSpPr>
        <p:spPr>
          <a:xfrm>
            <a:off x="5150160" y="4748040"/>
            <a:ext cx="2575800" cy="9000"/>
          </a:xfrm>
          <a:prstGeom prst="rect">
            <a:avLst/>
          </a:prstGeom>
          <a:solidFill>
            <a:srgbClr val="ffffff"/>
          </a:solidFill>
          <a:ln>
            <a:noFill/>
          </a:ln>
        </p:spPr>
        <p:style>
          <a:lnRef idx="0"/>
          <a:fillRef idx="0"/>
          <a:effectRef idx="0"/>
          <a:fontRef idx="minor"/>
        </p:style>
      </p:sp>
      <p:sp>
        <p:nvSpPr>
          <p:cNvPr id="421" name="CustomShape 15"/>
          <p:cNvSpPr/>
          <p:nvPr/>
        </p:nvSpPr>
        <p:spPr>
          <a:xfrm>
            <a:off x="5150160" y="3613320"/>
            <a:ext cx="2575800" cy="782640"/>
          </a:xfrm>
          <a:prstGeom prst="rect">
            <a:avLst/>
          </a:prstGeom>
          <a:noFill/>
          <a:ln>
            <a:noFill/>
          </a:ln>
        </p:spPr>
        <p:style>
          <a:lnRef idx="0"/>
          <a:fillRef idx="0"/>
          <a:effectRef idx="0"/>
          <a:fontRef idx="minor"/>
        </p:style>
        <p:txBody>
          <a:bodyPr lIns="0" rIns="0" tIns="0" bIns="0"/>
          <a:p>
            <a:pPr algn="ctr">
              <a:lnSpc>
                <a:spcPts val="3081"/>
              </a:lnSpc>
            </a:pPr>
            <a:r>
              <a:rPr b="0" lang="es-ES" sz="2800" spc="-1" strike="noStrike">
                <a:solidFill>
                  <a:srgbClr val="ffffff"/>
                </a:solidFill>
                <a:latin typeface="Open Sans"/>
                <a:ea typeface="DejaVu Sans"/>
              </a:rPr>
              <a:t>Lectura del texto</a:t>
            </a:r>
            <a:endParaRPr b="0" lang="es-ES" sz="2800" spc="-1" strike="noStrike">
              <a:latin typeface="Arial"/>
            </a:endParaRPr>
          </a:p>
        </p:txBody>
      </p:sp>
      <p:sp>
        <p:nvSpPr>
          <p:cNvPr id="422" name="CustomShape 16"/>
          <p:cNvSpPr/>
          <p:nvPr/>
        </p:nvSpPr>
        <p:spPr>
          <a:xfrm>
            <a:off x="8965080" y="4748040"/>
            <a:ext cx="2575800" cy="9000"/>
          </a:xfrm>
          <a:prstGeom prst="rect">
            <a:avLst/>
          </a:prstGeom>
          <a:solidFill>
            <a:srgbClr val="ffffff"/>
          </a:solidFill>
          <a:ln>
            <a:noFill/>
          </a:ln>
        </p:spPr>
        <p:style>
          <a:lnRef idx="0"/>
          <a:fillRef idx="0"/>
          <a:effectRef idx="0"/>
          <a:fontRef idx="minor"/>
        </p:style>
      </p:sp>
      <p:sp>
        <p:nvSpPr>
          <p:cNvPr id="423" name="CustomShape 17"/>
          <p:cNvSpPr/>
          <p:nvPr/>
        </p:nvSpPr>
        <p:spPr>
          <a:xfrm>
            <a:off x="8965080" y="3613320"/>
            <a:ext cx="2575800" cy="782640"/>
          </a:xfrm>
          <a:prstGeom prst="rect">
            <a:avLst/>
          </a:prstGeom>
          <a:noFill/>
          <a:ln>
            <a:noFill/>
          </a:ln>
        </p:spPr>
        <p:style>
          <a:lnRef idx="0"/>
          <a:fillRef idx="0"/>
          <a:effectRef idx="0"/>
          <a:fontRef idx="minor"/>
        </p:style>
        <p:txBody>
          <a:bodyPr lIns="0" rIns="0" tIns="0" bIns="0"/>
          <a:p>
            <a:pPr algn="ctr">
              <a:lnSpc>
                <a:spcPts val="3081"/>
              </a:lnSpc>
            </a:pPr>
            <a:r>
              <a:rPr b="0" lang="es-ES" sz="2800" spc="-1" strike="noStrike">
                <a:solidFill>
                  <a:srgbClr val="ffffff"/>
                </a:solidFill>
                <a:latin typeface="Open Sans"/>
                <a:ea typeface="DejaVu Sans"/>
              </a:rPr>
              <a:t>Diseño web y publicidad</a:t>
            </a:r>
            <a:endParaRPr b="0" lang="es-ES" sz="2800" spc="-1" strike="noStrike">
              <a:latin typeface="Arial"/>
            </a:endParaRPr>
          </a:p>
        </p:txBody>
      </p:sp>
      <p:sp>
        <p:nvSpPr>
          <p:cNvPr id="424" name="CustomShape 18"/>
          <p:cNvSpPr/>
          <p:nvPr/>
        </p:nvSpPr>
        <p:spPr>
          <a:xfrm>
            <a:off x="12755880" y="4748400"/>
            <a:ext cx="2486880" cy="8640"/>
          </a:xfrm>
          <a:prstGeom prst="rect">
            <a:avLst/>
          </a:prstGeom>
          <a:solidFill>
            <a:srgbClr val="ffffff"/>
          </a:solidFill>
          <a:ln>
            <a:noFill/>
          </a:ln>
        </p:spPr>
        <p:style>
          <a:lnRef idx="0"/>
          <a:fillRef idx="0"/>
          <a:effectRef idx="0"/>
          <a:fontRef idx="minor"/>
        </p:style>
      </p:sp>
      <p:sp>
        <p:nvSpPr>
          <p:cNvPr id="425" name="CustomShape 19"/>
          <p:cNvSpPr/>
          <p:nvPr/>
        </p:nvSpPr>
        <p:spPr>
          <a:xfrm>
            <a:off x="12780000" y="3606120"/>
            <a:ext cx="2486880" cy="740160"/>
          </a:xfrm>
          <a:prstGeom prst="rect">
            <a:avLst/>
          </a:prstGeom>
          <a:noFill/>
          <a:ln>
            <a:noFill/>
          </a:ln>
        </p:spPr>
        <p:style>
          <a:lnRef idx="0"/>
          <a:fillRef idx="0"/>
          <a:effectRef idx="0"/>
          <a:fontRef idx="minor"/>
        </p:style>
        <p:txBody>
          <a:bodyPr lIns="0" rIns="0" tIns="0" bIns="0"/>
          <a:p>
            <a:pPr algn="ctr">
              <a:lnSpc>
                <a:spcPts val="2914"/>
              </a:lnSpc>
            </a:pPr>
            <a:r>
              <a:rPr b="0" lang="es-ES" sz="2650" spc="-1" strike="noStrike">
                <a:solidFill>
                  <a:srgbClr val="ffffff"/>
                </a:solidFill>
                <a:latin typeface="Open Sans"/>
                <a:ea typeface="DejaVu Sans"/>
              </a:rPr>
              <a:t>Actitud crítica ante los hechos</a:t>
            </a:r>
            <a:endParaRPr b="0" lang="es-ES" sz="2650" spc="-1" strike="noStrike">
              <a:latin typeface="Arial"/>
            </a:endParaRPr>
          </a:p>
        </p:txBody>
      </p:sp>
      <p:pic>
        <p:nvPicPr>
          <p:cNvPr id="426" name="Picture 27" descr=""/>
          <p:cNvPicPr/>
          <p:nvPr/>
        </p:nvPicPr>
        <p:blipFill>
          <a:blip r:embed="rId1"/>
          <a:srcRect l="0" t="3212" r="0" b="3212"/>
          <a:stretch/>
        </p:blipFill>
        <p:spPr>
          <a:xfrm>
            <a:off x="16122600" y="853920"/>
            <a:ext cx="1136160" cy="749880"/>
          </a:xfrm>
          <a:prstGeom prst="rect">
            <a:avLst/>
          </a:prstGeom>
          <a:ln>
            <a:noFill/>
          </a:ln>
        </p:spPr>
      </p:pic>
      <p:sp>
        <p:nvSpPr>
          <p:cNvPr id="427" name="CustomShape 20"/>
          <p:cNvSpPr/>
          <p:nvPr/>
        </p:nvSpPr>
        <p:spPr>
          <a:xfrm>
            <a:off x="16373880" y="103680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428" name="CustomShape 21"/>
          <p:cNvSpPr/>
          <p:nvPr/>
        </p:nvSpPr>
        <p:spPr>
          <a:xfrm>
            <a:off x="0" y="590760"/>
            <a:ext cx="4446720" cy="920880"/>
          </a:xfrm>
          <a:prstGeom prst="rect">
            <a:avLst/>
          </a:prstGeom>
          <a:solidFill>
            <a:srgbClr val="cced00"/>
          </a:solidFill>
          <a:ln>
            <a:noFill/>
          </a:ln>
        </p:spPr>
        <p:style>
          <a:lnRef idx="0"/>
          <a:fillRef idx="0"/>
          <a:effectRef idx="0"/>
          <a:fontRef idx="minor"/>
        </p:style>
      </p:sp>
      <p:sp>
        <p:nvSpPr>
          <p:cNvPr id="429" name="CustomShape 22"/>
          <p:cNvSpPr/>
          <p:nvPr/>
        </p:nvSpPr>
        <p:spPr>
          <a:xfrm>
            <a:off x="957600" y="76680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OTROS ELEMENTOS A ANALIZAR</a:t>
            </a:r>
            <a:endParaRPr b="0" lang="es-ES" sz="2100" spc="-1" strike="noStrike">
              <a:latin typeface="Arial"/>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pic>
        <p:nvPicPr>
          <p:cNvPr id="430" name="Picture 2" descr=""/>
          <p:cNvPicPr/>
          <p:nvPr/>
        </p:nvPicPr>
        <p:blipFill>
          <a:blip r:embed="rId1"/>
          <a:srcRect l="0" t="40623" r="0" b="40623"/>
          <a:stretch/>
        </p:blipFill>
        <p:spPr>
          <a:xfrm>
            <a:off x="0" y="0"/>
            <a:ext cx="18287280" cy="5142960"/>
          </a:xfrm>
          <a:prstGeom prst="rect">
            <a:avLst/>
          </a:prstGeom>
          <a:ln>
            <a:noFill/>
          </a:ln>
        </p:spPr>
      </p:pic>
      <p:sp>
        <p:nvSpPr>
          <p:cNvPr id="431" name="CustomShape 1"/>
          <p:cNvSpPr/>
          <p:nvPr/>
        </p:nvSpPr>
        <p:spPr>
          <a:xfrm>
            <a:off x="1123920" y="8493840"/>
            <a:ext cx="6738480" cy="8640"/>
          </a:xfrm>
          <a:prstGeom prst="rect">
            <a:avLst/>
          </a:prstGeom>
          <a:solidFill>
            <a:srgbClr val="cced00"/>
          </a:solidFill>
          <a:ln>
            <a:noFill/>
          </a:ln>
        </p:spPr>
        <p:style>
          <a:lnRef idx="0"/>
          <a:fillRef idx="0"/>
          <a:effectRef idx="0"/>
          <a:fontRef idx="minor"/>
        </p:style>
      </p:sp>
      <p:sp>
        <p:nvSpPr>
          <p:cNvPr id="432" name="CustomShape 2"/>
          <p:cNvSpPr/>
          <p:nvPr/>
        </p:nvSpPr>
        <p:spPr>
          <a:xfrm>
            <a:off x="1123920" y="8904960"/>
            <a:ext cx="6738480" cy="349200"/>
          </a:xfrm>
          <a:prstGeom prst="rect">
            <a:avLst/>
          </a:prstGeom>
          <a:noFill/>
          <a:ln>
            <a:noFill/>
          </a:ln>
        </p:spPr>
        <p:style>
          <a:lnRef idx="0"/>
          <a:fillRef idx="0"/>
          <a:effectRef idx="0"/>
          <a:fontRef idx="minor"/>
        </p:style>
        <p:txBody>
          <a:bodyPr lIns="0" rIns="0" tIns="0" bIns="0"/>
          <a:p>
            <a:pPr>
              <a:lnSpc>
                <a:spcPts val="2750"/>
              </a:lnSpc>
            </a:pPr>
            <a:r>
              <a:rPr b="1" lang="es-ES" sz="2500" spc="-1" strike="noStrike">
                <a:solidFill>
                  <a:srgbClr val="ffffff"/>
                </a:solidFill>
                <a:latin typeface="Open Sans"/>
                <a:ea typeface="DejaVu Sans"/>
              </a:rPr>
              <a:t>Curso 2020/2021</a:t>
            </a:r>
            <a:endParaRPr b="0" lang="es-ES" sz="2500" spc="-1" strike="noStrike">
              <a:latin typeface="Arial"/>
            </a:endParaRPr>
          </a:p>
        </p:txBody>
      </p:sp>
      <p:sp>
        <p:nvSpPr>
          <p:cNvPr id="433" name="CustomShape 3"/>
          <p:cNvSpPr/>
          <p:nvPr/>
        </p:nvSpPr>
        <p:spPr>
          <a:xfrm>
            <a:off x="3728520" y="5787720"/>
            <a:ext cx="10174680" cy="1442880"/>
          </a:xfrm>
          <a:prstGeom prst="rect">
            <a:avLst/>
          </a:prstGeom>
          <a:solidFill>
            <a:srgbClr val="cced00"/>
          </a:solidFill>
          <a:ln>
            <a:noFill/>
          </a:ln>
        </p:spPr>
        <p:style>
          <a:lnRef idx="0"/>
          <a:fillRef idx="0"/>
          <a:effectRef idx="0"/>
          <a:fontRef idx="minor"/>
        </p:style>
      </p:sp>
      <p:sp>
        <p:nvSpPr>
          <p:cNvPr id="434" name="CustomShape 4"/>
          <p:cNvSpPr/>
          <p:nvPr/>
        </p:nvSpPr>
        <p:spPr>
          <a:xfrm>
            <a:off x="4210920" y="6274440"/>
            <a:ext cx="9209880" cy="502920"/>
          </a:xfrm>
          <a:prstGeom prst="rect">
            <a:avLst/>
          </a:prstGeom>
          <a:noFill/>
          <a:ln>
            <a:noFill/>
          </a:ln>
        </p:spPr>
        <p:style>
          <a:lnRef idx="0"/>
          <a:fillRef idx="0"/>
          <a:effectRef idx="0"/>
          <a:fontRef idx="minor"/>
        </p:style>
        <p:txBody>
          <a:bodyPr lIns="0" rIns="0" tIns="0" bIns="0"/>
          <a:p>
            <a:pPr algn="ctr">
              <a:lnSpc>
                <a:spcPts val="3960"/>
              </a:lnSpc>
            </a:pPr>
            <a:r>
              <a:rPr b="0" lang="es-ES" sz="3600" spc="-1" strike="noStrike">
                <a:solidFill>
                  <a:srgbClr val="1b1a1a"/>
                </a:solidFill>
                <a:latin typeface="Muli Bold Bold"/>
                <a:ea typeface="DejaVu Sans"/>
              </a:rPr>
              <a:t>¡MUCHAS GRACIAS POR SU ATENCIÓN!</a:t>
            </a:r>
            <a:endParaRPr b="0" lang="es-ES" sz="3600" spc="-1" strike="noStrike">
              <a:latin typeface="Arial"/>
            </a:endParaRPr>
          </a:p>
        </p:txBody>
      </p:sp>
      <p:sp>
        <p:nvSpPr>
          <p:cNvPr id="435" name="CustomShape 5"/>
          <p:cNvSpPr/>
          <p:nvPr/>
        </p:nvSpPr>
        <p:spPr>
          <a:xfrm>
            <a:off x="0" y="720000"/>
            <a:ext cx="4246560" cy="920880"/>
          </a:xfrm>
          <a:prstGeom prst="rect">
            <a:avLst/>
          </a:prstGeom>
          <a:solidFill>
            <a:srgbClr val="cced00"/>
          </a:solidFill>
          <a:ln>
            <a:noFill/>
          </a:ln>
        </p:spPr>
        <p:style>
          <a:lnRef idx="0"/>
          <a:fillRef idx="0"/>
          <a:effectRef idx="0"/>
          <a:fontRef idx="minor"/>
        </p:style>
      </p:sp>
      <p:sp>
        <p:nvSpPr>
          <p:cNvPr id="436" name="CustomShape 6"/>
          <p:cNvSpPr/>
          <p:nvPr/>
        </p:nvSpPr>
        <p:spPr>
          <a:xfrm>
            <a:off x="914400" y="895680"/>
            <a:ext cx="3036960" cy="586080"/>
          </a:xfrm>
          <a:prstGeom prst="rect">
            <a:avLst/>
          </a:prstGeom>
          <a:noFill/>
          <a:ln>
            <a:noFill/>
          </a:ln>
        </p:spPr>
        <p:style>
          <a:lnRef idx="0"/>
          <a:fillRef idx="0"/>
          <a:effectRef idx="0"/>
          <a:fontRef idx="minor"/>
        </p:style>
        <p:txBody>
          <a:bodyPr lIns="0" rIns="0" tIns="0" bIns="0"/>
          <a:p>
            <a:pPr algn="ctr">
              <a:lnSpc>
                <a:spcPts val="2310"/>
              </a:lnSpc>
            </a:pPr>
            <a:r>
              <a:rPr b="0" lang="es-ES" sz="2100" spc="-1" strike="noStrike">
                <a:solidFill>
                  <a:srgbClr val="1b1a1a"/>
                </a:solidFill>
                <a:latin typeface="Muli Bold"/>
                <a:ea typeface="DejaVu Sans"/>
              </a:rPr>
              <a:t>CÓMO RECONOCER UNA FAKE NEWS</a:t>
            </a:r>
            <a:endParaRPr b="0" lang="es-ES" sz="2100" spc="-1" strike="noStrike">
              <a:latin typeface="Arial"/>
            </a:endParaRPr>
          </a:p>
        </p:txBody>
      </p:sp>
      <p:pic>
        <p:nvPicPr>
          <p:cNvPr id="437" name="Picture 13" descr=""/>
          <p:cNvPicPr/>
          <p:nvPr/>
        </p:nvPicPr>
        <p:blipFill>
          <a:blip r:embed="rId2"/>
          <a:srcRect l="0" t="3212" r="0" b="3212"/>
          <a:stretch/>
        </p:blipFill>
        <p:spPr>
          <a:xfrm>
            <a:off x="16412760" y="8876160"/>
            <a:ext cx="1136160" cy="749880"/>
          </a:xfrm>
          <a:prstGeom prst="rect">
            <a:avLst/>
          </a:prstGeom>
          <a:ln>
            <a:noFill/>
          </a:ln>
        </p:spPr>
      </p:pic>
      <p:sp>
        <p:nvSpPr>
          <p:cNvPr id="438" name="CustomShape 7"/>
          <p:cNvSpPr/>
          <p:nvPr/>
        </p:nvSpPr>
        <p:spPr>
          <a:xfrm>
            <a:off x="16664040" y="905904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
        <p:nvSpPr>
          <p:cNvPr id="439" name="CustomShape 8"/>
          <p:cNvSpPr/>
          <p:nvPr/>
        </p:nvSpPr>
        <p:spPr>
          <a:xfrm>
            <a:off x="1123920" y="7893720"/>
            <a:ext cx="5660280" cy="349200"/>
          </a:xfrm>
          <a:prstGeom prst="rect">
            <a:avLst/>
          </a:prstGeom>
          <a:noFill/>
          <a:ln>
            <a:noFill/>
          </a:ln>
        </p:spPr>
        <p:style>
          <a:lnRef idx="0"/>
          <a:fillRef idx="0"/>
          <a:effectRef idx="0"/>
          <a:fontRef idx="minor"/>
        </p:style>
        <p:txBody>
          <a:bodyPr lIns="0" rIns="0" tIns="0" bIns="0"/>
          <a:p>
            <a:pPr algn="ctr">
              <a:lnSpc>
                <a:spcPts val="2750"/>
              </a:lnSpc>
            </a:pPr>
            <a:r>
              <a:rPr b="1" lang="es-ES" sz="2300" spc="-1" strike="noStrike">
                <a:solidFill>
                  <a:srgbClr val="ffffff"/>
                </a:solidFill>
                <a:latin typeface="Open Sans"/>
                <a:ea typeface="DejaVu Sans"/>
              </a:rPr>
              <a:t>Ayuntamiento de Mairena del Aljarafe</a:t>
            </a:r>
            <a:endParaRPr b="0" lang="es-ES" sz="2300" spc="-1" strike="noStrike">
              <a:latin typeface="Arial"/>
            </a:endParaRPr>
          </a:p>
        </p:txBody>
      </p:sp>
      <p:pic>
        <p:nvPicPr>
          <p:cNvPr id="440" name="Picture 16" descr=""/>
          <p:cNvPicPr/>
          <p:nvPr/>
        </p:nvPicPr>
        <p:blipFill>
          <a:blip r:embed="rId3"/>
          <a:stretch/>
        </p:blipFill>
        <p:spPr>
          <a:xfrm>
            <a:off x="14624640" y="5547600"/>
            <a:ext cx="2909160" cy="304776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CustomShape 1"/>
          <p:cNvSpPr/>
          <p:nvPr/>
        </p:nvSpPr>
        <p:spPr>
          <a:xfrm>
            <a:off x="0" y="0"/>
            <a:ext cx="12960720" cy="10286280"/>
          </a:xfrm>
          <a:prstGeom prst="rect">
            <a:avLst/>
          </a:prstGeom>
          <a:solidFill>
            <a:srgbClr val="cced00"/>
          </a:solidFill>
          <a:ln>
            <a:noFill/>
          </a:ln>
        </p:spPr>
        <p:style>
          <a:lnRef idx="0"/>
          <a:fillRef idx="0"/>
          <a:effectRef idx="0"/>
          <a:fontRef idx="minor"/>
        </p:style>
      </p:sp>
      <p:sp>
        <p:nvSpPr>
          <p:cNvPr id="62"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63" name="CustomShape 3"/>
          <p:cNvSpPr/>
          <p:nvPr/>
        </p:nvSpPr>
        <p:spPr>
          <a:xfrm>
            <a:off x="0" y="567720"/>
            <a:ext cx="4446720" cy="920880"/>
          </a:xfrm>
          <a:prstGeom prst="rect">
            <a:avLst/>
          </a:prstGeom>
          <a:solidFill>
            <a:srgbClr val="1b1a1a"/>
          </a:solidFill>
          <a:ln>
            <a:noFill/>
          </a:ln>
        </p:spPr>
        <p:style>
          <a:lnRef idx="0"/>
          <a:fillRef idx="0"/>
          <a:effectRef idx="0"/>
          <a:fontRef idx="minor"/>
        </p:style>
      </p:sp>
      <p:sp>
        <p:nvSpPr>
          <p:cNvPr id="64" name="CustomShape 4"/>
          <p:cNvSpPr/>
          <p:nvPr/>
        </p:nvSpPr>
        <p:spPr>
          <a:xfrm>
            <a:off x="957600" y="74376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ffffff"/>
                </a:solidFill>
                <a:latin typeface="Open Sans"/>
                <a:ea typeface="DejaVu Sans"/>
              </a:rPr>
              <a:t>¿CÓMO RECONOCER UNA FAKE NEWS?</a:t>
            </a:r>
            <a:endParaRPr b="0" lang="es-ES" sz="2100" spc="-1" strike="noStrike">
              <a:latin typeface="Arial"/>
            </a:endParaRPr>
          </a:p>
        </p:txBody>
      </p:sp>
      <p:pic>
        <p:nvPicPr>
          <p:cNvPr id="65" name="Picture 9" descr=""/>
          <p:cNvPicPr/>
          <p:nvPr/>
        </p:nvPicPr>
        <p:blipFill>
          <a:blip r:embed="rId1"/>
          <a:srcRect l="0" t="3212" r="0" b="3212"/>
          <a:stretch/>
        </p:blipFill>
        <p:spPr>
          <a:xfrm>
            <a:off x="16474320" y="571680"/>
            <a:ext cx="1136160" cy="749880"/>
          </a:xfrm>
          <a:prstGeom prst="rect">
            <a:avLst/>
          </a:prstGeom>
          <a:ln>
            <a:noFill/>
          </a:ln>
        </p:spPr>
      </p:pic>
      <p:sp>
        <p:nvSpPr>
          <p:cNvPr id="66" name="CustomShape 5"/>
          <p:cNvSpPr/>
          <p:nvPr/>
        </p:nvSpPr>
        <p:spPr>
          <a:xfrm>
            <a:off x="16725960" y="7545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000000"/>
                </a:solidFill>
                <a:latin typeface="Muli Bold"/>
                <a:ea typeface="DejaVu Sans"/>
              </a:rPr>
              <a:t>FN</a:t>
            </a:r>
            <a:endParaRPr b="0" lang="es-ES" sz="2820" spc="-1" strike="noStrike">
              <a:latin typeface="Arial"/>
            </a:endParaRPr>
          </a:p>
        </p:txBody>
      </p:sp>
      <p:sp>
        <p:nvSpPr>
          <p:cNvPr id="67" name="CustomShape 6"/>
          <p:cNvSpPr/>
          <p:nvPr/>
        </p:nvSpPr>
        <p:spPr>
          <a:xfrm>
            <a:off x="615600" y="2901240"/>
            <a:ext cx="11729520" cy="6400080"/>
          </a:xfrm>
          <a:prstGeom prst="rect">
            <a:avLst/>
          </a:prstGeom>
          <a:noFill/>
          <a:ln>
            <a:noFill/>
          </a:ln>
        </p:spPr>
        <p:style>
          <a:lnRef idx="0"/>
          <a:fillRef idx="0"/>
          <a:effectRef idx="0"/>
          <a:fontRef idx="minor"/>
        </p:style>
        <p:txBody>
          <a:bodyPr lIns="0" rIns="0" tIns="0" bIns="0"/>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Fuente de la noticia</a:t>
            </a:r>
            <a:endParaRPr b="0" lang="es-ES" sz="3600" spc="-1" strike="noStrike">
              <a:latin typeface="Arial"/>
            </a:endParaRPr>
          </a:p>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Autor de la noticia</a:t>
            </a:r>
            <a:endParaRPr b="0" lang="es-ES" sz="3600" spc="-1" strike="noStrike">
              <a:latin typeface="Arial"/>
            </a:endParaRPr>
          </a:p>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Tono humorístico y viralización</a:t>
            </a:r>
            <a:endParaRPr b="0" lang="es-ES" sz="3600" spc="-1" strike="noStrike">
              <a:latin typeface="Arial"/>
            </a:endParaRPr>
          </a:p>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Imagen</a:t>
            </a:r>
            <a:endParaRPr b="0" lang="es-ES" sz="3600" spc="-1" strike="noStrike">
              <a:latin typeface="Arial"/>
            </a:endParaRPr>
          </a:p>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URL o enlace web</a:t>
            </a:r>
            <a:endParaRPr b="0" lang="es-ES" sz="3600" spc="-1" strike="noStrike">
              <a:latin typeface="Arial"/>
            </a:endParaRPr>
          </a:p>
          <a:p>
            <a:pPr lvl="1" marL="777240" indent="-388080" algn="just">
              <a:lnSpc>
                <a:spcPts val="5040"/>
              </a:lnSpc>
              <a:buClr>
                <a:srgbClr val="000000"/>
              </a:buClr>
              <a:buFont typeface="Arial"/>
              <a:buChar char="•"/>
            </a:pPr>
            <a:r>
              <a:rPr b="0" lang="es-ES" sz="3600" spc="-1" strike="noStrike">
                <a:solidFill>
                  <a:srgbClr val="000000"/>
                </a:solidFill>
                <a:latin typeface="Open Sans Bold"/>
                <a:ea typeface="DejaVu Sans"/>
              </a:rPr>
              <a:t>Otros elementos destacados:</a:t>
            </a:r>
            <a:endParaRPr b="0" lang="es-ES" sz="3600" spc="-1" strike="noStrike">
              <a:latin typeface="Arial"/>
            </a:endParaRPr>
          </a:p>
          <a:p>
            <a:pPr lvl="2" marL="1554480" indent="-517320" algn="just">
              <a:lnSpc>
                <a:spcPts val="5040"/>
              </a:lnSpc>
              <a:buClr>
                <a:srgbClr val="000000"/>
              </a:buClr>
              <a:buFont typeface="Arial"/>
              <a:buChar char="⚬"/>
            </a:pPr>
            <a:r>
              <a:rPr b="0" lang="es-ES" sz="3600" spc="-1" strike="noStrike">
                <a:solidFill>
                  <a:srgbClr val="000000"/>
                </a:solidFill>
                <a:latin typeface="Open Sans Bold"/>
                <a:ea typeface="DejaVu Sans"/>
              </a:rPr>
              <a:t>Ortografía</a:t>
            </a:r>
            <a:endParaRPr b="0" lang="es-ES" sz="3600" spc="-1" strike="noStrike">
              <a:latin typeface="Arial"/>
            </a:endParaRPr>
          </a:p>
          <a:p>
            <a:pPr lvl="2" marL="1554480" indent="-517320" algn="just">
              <a:lnSpc>
                <a:spcPts val="5040"/>
              </a:lnSpc>
              <a:buClr>
                <a:srgbClr val="000000"/>
              </a:buClr>
              <a:buFont typeface="Arial"/>
              <a:buChar char="⚬"/>
            </a:pPr>
            <a:r>
              <a:rPr b="0" lang="es-ES" sz="3600" spc="-1" strike="noStrike">
                <a:solidFill>
                  <a:srgbClr val="000000"/>
                </a:solidFill>
                <a:latin typeface="Open Sans Bold"/>
                <a:ea typeface="DejaVu Sans"/>
              </a:rPr>
              <a:t>Lectura más allá del titular</a:t>
            </a:r>
            <a:endParaRPr b="0" lang="es-ES" sz="3600" spc="-1" strike="noStrike">
              <a:latin typeface="Arial"/>
            </a:endParaRPr>
          </a:p>
          <a:p>
            <a:pPr lvl="2" marL="1554480" indent="-517320" algn="just">
              <a:lnSpc>
                <a:spcPts val="5040"/>
              </a:lnSpc>
              <a:buClr>
                <a:srgbClr val="000000"/>
              </a:buClr>
              <a:buFont typeface="Arial"/>
              <a:buChar char="⚬"/>
            </a:pPr>
            <a:r>
              <a:rPr b="0" lang="es-ES" sz="3600" spc="-1" strike="noStrike">
                <a:solidFill>
                  <a:srgbClr val="000000"/>
                </a:solidFill>
                <a:latin typeface="Open Sans Bold"/>
                <a:ea typeface="DejaVu Sans"/>
              </a:rPr>
              <a:t>Organización de la página (publicidad)</a:t>
            </a:r>
            <a:endParaRPr b="0" lang="es-ES" sz="3600" spc="-1" strike="noStrike">
              <a:latin typeface="Arial"/>
            </a:endParaRPr>
          </a:p>
          <a:p>
            <a:pPr lvl="2" marL="1554480" indent="-517320" algn="just">
              <a:lnSpc>
                <a:spcPts val="5040"/>
              </a:lnSpc>
              <a:buClr>
                <a:srgbClr val="000000"/>
              </a:buClr>
              <a:buFont typeface="Arial"/>
              <a:buChar char="⚬"/>
            </a:pPr>
            <a:r>
              <a:rPr b="0" lang="es-ES" sz="3600" spc="-1" strike="noStrike">
                <a:solidFill>
                  <a:srgbClr val="000000"/>
                </a:solidFill>
                <a:latin typeface="Open Sans Bold"/>
                <a:ea typeface="DejaVu Sans"/>
              </a:rPr>
              <a:t>Actitud crítica sobre lo que se cuenta </a:t>
            </a:r>
            <a:endParaRPr b="0" lang="es-ES" sz="3600" spc="-1" strike="noStrike">
              <a:latin typeface="Arial"/>
            </a:endParaRPr>
          </a:p>
        </p:txBody>
      </p:sp>
      <p:pic>
        <p:nvPicPr>
          <p:cNvPr id="68" name="Picture 12" descr=""/>
          <p:cNvPicPr/>
          <p:nvPr/>
        </p:nvPicPr>
        <p:blipFill>
          <a:blip r:embed="rId2"/>
          <a:stretch/>
        </p:blipFill>
        <p:spPr>
          <a:xfrm>
            <a:off x="12132000" y="1826280"/>
            <a:ext cx="5126760" cy="2891520"/>
          </a:xfrm>
          <a:prstGeom prst="rect">
            <a:avLst/>
          </a:prstGeom>
          <a:ln>
            <a:noFill/>
          </a:ln>
        </p:spPr>
      </p:pic>
      <p:pic>
        <p:nvPicPr>
          <p:cNvPr id="69" name="Picture 13" descr=""/>
          <p:cNvPicPr/>
          <p:nvPr/>
        </p:nvPicPr>
        <p:blipFill>
          <a:blip r:embed="rId3"/>
          <a:stretch/>
        </p:blipFill>
        <p:spPr>
          <a:xfrm>
            <a:off x="12132000" y="5143680"/>
            <a:ext cx="5126760" cy="3415320"/>
          </a:xfrm>
          <a:prstGeom prst="rect">
            <a:avLst/>
          </a:prstGeom>
          <a:ln>
            <a:noFill/>
          </a:ln>
        </p:spPr>
      </p:pic>
      <p:sp>
        <p:nvSpPr>
          <p:cNvPr id="70" name="CustomShape 7"/>
          <p:cNvSpPr/>
          <p:nvPr/>
        </p:nvSpPr>
        <p:spPr>
          <a:xfrm>
            <a:off x="767160" y="1923840"/>
            <a:ext cx="10962000" cy="49716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u="sng">
                <a:solidFill>
                  <a:srgbClr val="000000"/>
                </a:solidFill>
                <a:uFillTx/>
                <a:latin typeface="Open Sans Bold"/>
                <a:ea typeface="DejaVu Sans"/>
              </a:rPr>
              <a:t>Elementos a reconocer en una Fake News</a:t>
            </a:r>
            <a:endParaRPr b="0" lang="es-ES" sz="2800" spc="-1" strike="noStrike">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71" name="Picture 2" descr=""/>
          <p:cNvPicPr/>
          <p:nvPr/>
        </p:nvPicPr>
        <p:blipFill>
          <a:blip r:embed="rId1"/>
          <a:srcRect l="0" t="39485" r="6006" b="35608"/>
          <a:stretch/>
        </p:blipFill>
        <p:spPr>
          <a:xfrm>
            <a:off x="0" y="0"/>
            <a:ext cx="18287280" cy="7264440"/>
          </a:xfrm>
          <a:prstGeom prst="rect">
            <a:avLst/>
          </a:prstGeom>
          <a:ln>
            <a:noFill/>
          </a:ln>
        </p:spPr>
      </p:pic>
      <p:sp>
        <p:nvSpPr>
          <p:cNvPr id="72" name="CustomShape 1"/>
          <p:cNvSpPr/>
          <p:nvPr/>
        </p:nvSpPr>
        <p:spPr>
          <a:xfrm>
            <a:off x="3624120" y="6304680"/>
            <a:ext cx="11039040" cy="1920240"/>
          </a:xfrm>
          <a:prstGeom prst="rect">
            <a:avLst/>
          </a:prstGeom>
          <a:solidFill>
            <a:srgbClr val="cced00"/>
          </a:solidFill>
          <a:ln>
            <a:noFill/>
          </a:ln>
        </p:spPr>
        <p:style>
          <a:lnRef idx="0"/>
          <a:fillRef idx="0"/>
          <a:effectRef idx="0"/>
          <a:fontRef idx="minor"/>
        </p:style>
      </p:sp>
      <p:sp>
        <p:nvSpPr>
          <p:cNvPr id="73" name="CustomShape 2"/>
          <p:cNvSpPr/>
          <p:nvPr/>
        </p:nvSpPr>
        <p:spPr>
          <a:xfrm>
            <a:off x="4091760" y="6785280"/>
            <a:ext cx="10103760" cy="977760"/>
          </a:xfrm>
          <a:prstGeom prst="rect">
            <a:avLst/>
          </a:prstGeom>
          <a:noFill/>
          <a:ln>
            <a:noFill/>
          </a:ln>
        </p:spPr>
        <p:style>
          <a:lnRef idx="0"/>
          <a:fillRef idx="0"/>
          <a:effectRef idx="0"/>
          <a:fontRef idx="minor"/>
        </p:style>
        <p:txBody>
          <a:bodyPr lIns="0" rIns="0" tIns="0" bIns="0"/>
          <a:p>
            <a:pPr algn="ctr">
              <a:lnSpc>
                <a:spcPts val="7699"/>
              </a:lnSpc>
            </a:pPr>
            <a:r>
              <a:rPr b="0" lang="es-ES" sz="7000" spc="-1" strike="noStrike">
                <a:solidFill>
                  <a:srgbClr val="1b1a1a"/>
                </a:solidFill>
                <a:latin typeface="Muli Black Bold"/>
                <a:ea typeface="DejaVu Sans"/>
              </a:rPr>
              <a:t>La fuente de la noticia</a:t>
            </a:r>
            <a:endParaRPr b="0" lang="es-ES" sz="7000" spc="-1" strike="noStrike">
              <a:latin typeface="Arial"/>
            </a:endParaRPr>
          </a:p>
        </p:txBody>
      </p:sp>
      <p:sp>
        <p:nvSpPr>
          <p:cNvPr id="74" name="CustomShape 3"/>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75" name="CustomShape 4"/>
          <p:cNvSpPr/>
          <p:nvPr/>
        </p:nvSpPr>
        <p:spPr>
          <a:xfrm>
            <a:off x="0" y="576000"/>
            <a:ext cx="4446720" cy="920880"/>
          </a:xfrm>
          <a:prstGeom prst="rect">
            <a:avLst/>
          </a:prstGeom>
          <a:solidFill>
            <a:srgbClr val="cced00"/>
          </a:solidFill>
          <a:ln>
            <a:noFill/>
          </a:ln>
        </p:spPr>
        <p:style>
          <a:lnRef idx="0"/>
          <a:fillRef idx="0"/>
          <a:effectRef idx="0"/>
          <a:fontRef idx="minor"/>
        </p:style>
      </p:sp>
      <p:sp>
        <p:nvSpPr>
          <p:cNvPr id="76" name="CustomShape 5"/>
          <p:cNvSpPr/>
          <p:nvPr/>
        </p:nvSpPr>
        <p:spPr>
          <a:xfrm>
            <a:off x="957600" y="752040"/>
            <a:ext cx="317988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¿CÓMO RECONOCER UNA FAKE NEWS?</a:t>
            </a:r>
            <a:endParaRPr b="0" lang="es-ES" sz="2100" spc="-1" strike="noStrike">
              <a:latin typeface="Arial"/>
            </a:endParaRPr>
          </a:p>
        </p:txBody>
      </p:sp>
      <p:pic>
        <p:nvPicPr>
          <p:cNvPr id="77" name="Picture 12" descr=""/>
          <p:cNvPicPr/>
          <p:nvPr/>
        </p:nvPicPr>
        <p:blipFill>
          <a:blip r:embed="rId2"/>
          <a:srcRect l="0" t="3212" r="0" b="3212"/>
          <a:stretch/>
        </p:blipFill>
        <p:spPr>
          <a:xfrm>
            <a:off x="16474320" y="571680"/>
            <a:ext cx="1136160" cy="749880"/>
          </a:xfrm>
          <a:prstGeom prst="rect">
            <a:avLst/>
          </a:prstGeom>
          <a:ln>
            <a:noFill/>
          </a:ln>
        </p:spPr>
      </p:pic>
      <p:sp>
        <p:nvSpPr>
          <p:cNvPr id="78" name="CustomShape 6"/>
          <p:cNvSpPr/>
          <p:nvPr/>
        </p:nvSpPr>
        <p:spPr>
          <a:xfrm>
            <a:off x="16725960" y="7545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1312920" y="1812240"/>
            <a:ext cx="10103760" cy="977760"/>
          </a:xfrm>
          <a:prstGeom prst="rect">
            <a:avLst/>
          </a:prstGeom>
          <a:noFill/>
          <a:ln>
            <a:noFill/>
          </a:ln>
        </p:spPr>
        <p:style>
          <a:lnRef idx="0"/>
          <a:fillRef idx="0"/>
          <a:effectRef idx="0"/>
          <a:fontRef idx="minor"/>
        </p:style>
        <p:txBody>
          <a:bodyPr lIns="0" rIns="0" tIns="0" bIns="0"/>
          <a:p>
            <a:pPr>
              <a:lnSpc>
                <a:spcPts val="7699"/>
              </a:lnSpc>
            </a:pPr>
            <a:r>
              <a:rPr b="0" lang="es-ES" sz="7000" spc="-1" strike="noStrike">
                <a:solidFill>
                  <a:srgbClr val="1b1a1a"/>
                </a:solidFill>
                <a:latin typeface="Muli Black Bold"/>
                <a:ea typeface="DejaVu Sans"/>
              </a:rPr>
              <a:t>La fuente</a:t>
            </a:r>
            <a:endParaRPr b="0" lang="es-ES" sz="7000" spc="-1" strike="noStrike">
              <a:latin typeface="Arial"/>
            </a:endParaRPr>
          </a:p>
        </p:txBody>
      </p:sp>
      <p:sp>
        <p:nvSpPr>
          <p:cNvPr id="80"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pic>
        <p:nvPicPr>
          <p:cNvPr id="81" name="Picture 6" descr=""/>
          <p:cNvPicPr/>
          <p:nvPr/>
        </p:nvPicPr>
        <p:blipFill>
          <a:blip r:embed="rId1"/>
          <a:srcRect l="0" t="3212" r="0" b="3212"/>
          <a:stretch/>
        </p:blipFill>
        <p:spPr>
          <a:xfrm>
            <a:off x="16324200" y="569880"/>
            <a:ext cx="1136160" cy="749880"/>
          </a:xfrm>
          <a:prstGeom prst="rect">
            <a:avLst/>
          </a:prstGeom>
          <a:ln>
            <a:noFill/>
          </a:ln>
        </p:spPr>
      </p:pic>
      <p:sp>
        <p:nvSpPr>
          <p:cNvPr id="82" name="CustomShape 3"/>
          <p:cNvSpPr/>
          <p:nvPr/>
        </p:nvSpPr>
        <p:spPr>
          <a:xfrm>
            <a:off x="16575840" y="7527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000000"/>
                </a:solidFill>
                <a:latin typeface="Muli Bold"/>
                <a:ea typeface="DejaVu Sans"/>
              </a:rPr>
              <a:t>FN</a:t>
            </a:r>
            <a:endParaRPr b="0" lang="es-ES" sz="2820" spc="-1" strike="noStrike">
              <a:latin typeface="Arial"/>
            </a:endParaRPr>
          </a:p>
        </p:txBody>
      </p:sp>
      <p:sp>
        <p:nvSpPr>
          <p:cNvPr id="83" name="CustomShape 4"/>
          <p:cNvSpPr/>
          <p:nvPr/>
        </p:nvSpPr>
        <p:spPr>
          <a:xfrm>
            <a:off x="0" y="518760"/>
            <a:ext cx="4346640" cy="920880"/>
          </a:xfrm>
          <a:prstGeom prst="rect">
            <a:avLst/>
          </a:prstGeom>
          <a:solidFill>
            <a:srgbClr val="cced00"/>
          </a:solidFill>
          <a:ln>
            <a:noFill/>
          </a:ln>
        </p:spPr>
        <p:style>
          <a:lnRef idx="0"/>
          <a:fillRef idx="0"/>
          <a:effectRef idx="0"/>
          <a:fontRef idx="minor"/>
        </p:style>
      </p:sp>
      <p:sp>
        <p:nvSpPr>
          <p:cNvPr id="84" name="CustomShape 5"/>
          <p:cNvSpPr/>
          <p:nvPr/>
        </p:nvSpPr>
        <p:spPr>
          <a:xfrm>
            <a:off x="936000" y="694800"/>
            <a:ext cx="310860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LA FUENTE DE LA NOTICIA</a:t>
            </a:r>
            <a:endParaRPr b="0" lang="es-ES" sz="2100" spc="-1" strike="noStrike">
              <a:latin typeface="Arial"/>
            </a:endParaRPr>
          </a:p>
        </p:txBody>
      </p:sp>
      <p:sp>
        <p:nvSpPr>
          <p:cNvPr id="85" name="CustomShape 6"/>
          <p:cNvSpPr/>
          <p:nvPr/>
        </p:nvSpPr>
        <p:spPr>
          <a:xfrm rot="20691600">
            <a:off x="7324560" y="3196440"/>
            <a:ext cx="2418840" cy="51840"/>
          </a:xfrm>
          <a:custGeom>
            <a:avLst/>
            <a:gdLst/>
            <a:ahLst/>
            <a:rect l="l" t="t" r="r" b="b"/>
            <a:pathLst>
              <a:path w="3507740" h="76200">
                <a:moveTo>
                  <a:pt x="0" y="0"/>
                </a:moveTo>
                <a:lnTo>
                  <a:pt x="3507740" y="0"/>
                </a:lnTo>
                <a:lnTo>
                  <a:pt x="3507740" y="76200"/>
                </a:lnTo>
                <a:lnTo>
                  <a:pt x="0" y="76200"/>
                </a:lnTo>
                <a:close/>
              </a:path>
            </a:pathLst>
          </a:custGeom>
          <a:solidFill>
            <a:srgbClr val="1b1a1a"/>
          </a:solidFill>
          <a:ln>
            <a:noFill/>
          </a:ln>
        </p:spPr>
        <p:style>
          <a:lnRef idx="0"/>
          <a:fillRef idx="0"/>
          <a:effectRef idx="0"/>
          <a:fontRef idx="minor"/>
        </p:style>
      </p:sp>
      <p:sp>
        <p:nvSpPr>
          <p:cNvPr id="86" name="CustomShape 7"/>
          <p:cNvSpPr/>
          <p:nvPr/>
        </p:nvSpPr>
        <p:spPr>
          <a:xfrm rot="20691600">
            <a:off x="9644400" y="2712600"/>
            <a:ext cx="257760" cy="347760"/>
          </a:xfrm>
          <a:custGeom>
            <a:avLst/>
            <a:gdLst/>
            <a:ahLst/>
            <a:rect l="l" t="t" r="r" b="b"/>
            <a:pathLst>
              <a:path w="374650" h="505460">
                <a:moveTo>
                  <a:pt x="0" y="505460"/>
                </a:moveTo>
                <a:lnTo>
                  <a:pt x="0" y="0"/>
                </a:lnTo>
                <a:lnTo>
                  <a:pt x="374650" y="252730"/>
                </a:lnTo>
                <a:close/>
              </a:path>
            </a:pathLst>
          </a:custGeom>
          <a:solidFill>
            <a:srgbClr val="1b1a1a"/>
          </a:solidFill>
          <a:ln>
            <a:noFill/>
          </a:ln>
        </p:spPr>
        <p:style>
          <a:lnRef idx="0"/>
          <a:fillRef idx="0"/>
          <a:effectRef idx="0"/>
          <a:fontRef idx="minor"/>
        </p:style>
      </p:sp>
      <p:sp>
        <p:nvSpPr>
          <p:cNvPr id="87" name="CustomShape 8"/>
          <p:cNvSpPr/>
          <p:nvPr/>
        </p:nvSpPr>
        <p:spPr>
          <a:xfrm rot="724200">
            <a:off x="7307280" y="3766320"/>
            <a:ext cx="2418840" cy="51840"/>
          </a:xfrm>
          <a:custGeom>
            <a:avLst/>
            <a:gdLst/>
            <a:ahLst/>
            <a:rect l="l" t="t" r="r" b="b"/>
            <a:pathLst>
              <a:path w="3507740" h="76200">
                <a:moveTo>
                  <a:pt x="0" y="0"/>
                </a:moveTo>
                <a:lnTo>
                  <a:pt x="3507740" y="0"/>
                </a:lnTo>
                <a:lnTo>
                  <a:pt x="3507740" y="76200"/>
                </a:lnTo>
                <a:lnTo>
                  <a:pt x="0" y="76200"/>
                </a:lnTo>
                <a:close/>
              </a:path>
            </a:pathLst>
          </a:custGeom>
          <a:solidFill>
            <a:srgbClr val="1b1a1a"/>
          </a:solidFill>
          <a:ln>
            <a:noFill/>
          </a:ln>
        </p:spPr>
        <p:style>
          <a:lnRef idx="0"/>
          <a:fillRef idx="0"/>
          <a:effectRef idx="0"/>
          <a:fontRef idx="minor"/>
        </p:style>
      </p:sp>
      <p:sp>
        <p:nvSpPr>
          <p:cNvPr id="88" name="CustomShape 9"/>
          <p:cNvSpPr/>
          <p:nvPr/>
        </p:nvSpPr>
        <p:spPr>
          <a:xfrm rot="724200">
            <a:off x="9644040" y="3887640"/>
            <a:ext cx="257760" cy="347760"/>
          </a:xfrm>
          <a:custGeom>
            <a:avLst/>
            <a:gdLst/>
            <a:ahLst/>
            <a:rect l="l" t="t" r="r" b="b"/>
            <a:pathLst>
              <a:path w="374650" h="505460">
                <a:moveTo>
                  <a:pt x="0" y="505460"/>
                </a:moveTo>
                <a:lnTo>
                  <a:pt x="0" y="0"/>
                </a:lnTo>
                <a:lnTo>
                  <a:pt x="374650" y="252730"/>
                </a:lnTo>
                <a:close/>
              </a:path>
            </a:pathLst>
          </a:custGeom>
          <a:solidFill>
            <a:srgbClr val="1b1a1a"/>
          </a:solidFill>
          <a:ln>
            <a:noFill/>
          </a:ln>
        </p:spPr>
        <p:style>
          <a:lnRef idx="0"/>
          <a:fillRef idx="0"/>
          <a:effectRef idx="0"/>
          <a:fontRef idx="minor"/>
        </p:style>
      </p:sp>
      <p:pic>
        <p:nvPicPr>
          <p:cNvPr id="89" name="Picture 17" descr=""/>
          <p:cNvPicPr/>
          <p:nvPr/>
        </p:nvPicPr>
        <p:blipFill>
          <a:blip r:embed="rId2"/>
          <a:stretch/>
        </p:blipFill>
        <p:spPr>
          <a:xfrm>
            <a:off x="14562360" y="5143680"/>
            <a:ext cx="2696040" cy="1411560"/>
          </a:xfrm>
          <a:prstGeom prst="rect">
            <a:avLst/>
          </a:prstGeom>
          <a:ln>
            <a:noFill/>
          </a:ln>
        </p:spPr>
      </p:pic>
      <p:sp>
        <p:nvSpPr>
          <p:cNvPr id="90" name="CustomShape 10"/>
          <p:cNvSpPr/>
          <p:nvPr/>
        </p:nvSpPr>
        <p:spPr>
          <a:xfrm rot="20847000">
            <a:off x="6125400" y="6421680"/>
            <a:ext cx="3060360" cy="65880"/>
          </a:xfrm>
          <a:custGeom>
            <a:avLst/>
            <a:gdLst/>
            <a:ahLst/>
            <a:rect l="l" t="t" r="r" b="b"/>
            <a:pathLst>
              <a:path w="3507740" h="76200">
                <a:moveTo>
                  <a:pt x="0" y="0"/>
                </a:moveTo>
                <a:lnTo>
                  <a:pt x="3507740" y="0"/>
                </a:lnTo>
                <a:lnTo>
                  <a:pt x="3507740" y="76200"/>
                </a:lnTo>
                <a:lnTo>
                  <a:pt x="0" y="76200"/>
                </a:lnTo>
                <a:close/>
              </a:path>
            </a:pathLst>
          </a:custGeom>
          <a:solidFill>
            <a:srgbClr val="1b1a1a"/>
          </a:solidFill>
          <a:ln>
            <a:noFill/>
          </a:ln>
        </p:spPr>
        <p:style>
          <a:lnRef idx="0"/>
          <a:fillRef idx="0"/>
          <a:effectRef idx="0"/>
          <a:fontRef idx="minor"/>
        </p:style>
      </p:sp>
      <p:sp>
        <p:nvSpPr>
          <p:cNvPr id="91" name="CustomShape 11"/>
          <p:cNvSpPr/>
          <p:nvPr/>
        </p:nvSpPr>
        <p:spPr>
          <a:xfrm rot="20847000">
            <a:off x="9078840" y="5880240"/>
            <a:ext cx="326160" cy="440280"/>
          </a:xfrm>
          <a:custGeom>
            <a:avLst/>
            <a:gdLst/>
            <a:ahLst/>
            <a:rect l="l" t="t" r="r" b="b"/>
            <a:pathLst>
              <a:path w="374650" h="505460">
                <a:moveTo>
                  <a:pt x="0" y="505460"/>
                </a:moveTo>
                <a:lnTo>
                  <a:pt x="0" y="0"/>
                </a:lnTo>
                <a:lnTo>
                  <a:pt x="374650" y="252730"/>
                </a:lnTo>
                <a:close/>
              </a:path>
            </a:pathLst>
          </a:custGeom>
          <a:solidFill>
            <a:srgbClr val="1b1a1a"/>
          </a:solidFill>
          <a:ln>
            <a:noFill/>
          </a:ln>
        </p:spPr>
        <p:style>
          <a:lnRef idx="0"/>
          <a:fillRef idx="0"/>
          <a:effectRef idx="0"/>
          <a:fontRef idx="minor"/>
        </p:style>
      </p:sp>
      <p:sp>
        <p:nvSpPr>
          <p:cNvPr id="92" name="CustomShape 12"/>
          <p:cNvSpPr/>
          <p:nvPr/>
        </p:nvSpPr>
        <p:spPr>
          <a:xfrm rot="658800">
            <a:off x="6128280" y="7040160"/>
            <a:ext cx="3117240" cy="66960"/>
          </a:xfrm>
          <a:custGeom>
            <a:avLst/>
            <a:gdLst/>
            <a:ahLst/>
            <a:rect l="l" t="t" r="r" b="b"/>
            <a:pathLst>
              <a:path w="3507740" h="76200">
                <a:moveTo>
                  <a:pt x="0" y="0"/>
                </a:moveTo>
                <a:lnTo>
                  <a:pt x="3507740" y="0"/>
                </a:lnTo>
                <a:lnTo>
                  <a:pt x="3507740" y="76200"/>
                </a:lnTo>
                <a:lnTo>
                  <a:pt x="0" y="76200"/>
                </a:lnTo>
                <a:close/>
              </a:path>
            </a:pathLst>
          </a:custGeom>
          <a:solidFill>
            <a:srgbClr val="000000"/>
          </a:solidFill>
          <a:ln>
            <a:noFill/>
          </a:ln>
        </p:spPr>
        <p:style>
          <a:lnRef idx="0"/>
          <a:fillRef idx="0"/>
          <a:effectRef idx="0"/>
          <a:fontRef idx="minor"/>
        </p:style>
      </p:sp>
      <p:sp>
        <p:nvSpPr>
          <p:cNvPr id="93" name="CustomShape 13"/>
          <p:cNvSpPr/>
          <p:nvPr/>
        </p:nvSpPr>
        <p:spPr>
          <a:xfrm rot="658800">
            <a:off x="9145440" y="7164360"/>
            <a:ext cx="332280" cy="448560"/>
          </a:xfrm>
          <a:custGeom>
            <a:avLst/>
            <a:gdLst/>
            <a:ahLst/>
            <a:rect l="l" t="t" r="r" b="b"/>
            <a:pathLst>
              <a:path w="374650" h="505460">
                <a:moveTo>
                  <a:pt x="0" y="505460"/>
                </a:moveTo>
                <a:lnTo>
                  <a:pt x="0" y="0"/>
                </a:lnTo>
                <a:lnTo>
                  <a:pt x="374650" y="252730"/>
                </a:lnTo>
                <a:close/>
              </a:path>
            </a:pathLst>
          </a:custGeom>
          <a:solidFill>
            <a:srgbClr val="1b1a1a"/>
          </a:solidFill>
          <a:ln>
            <a:noFill/>
          </a:ln>
        </p:spPr>
        <p:style>
          <a:lnRef idx="0"/>
          <a:fillRef idx="0"/>
          <a:effectRef idx="0"/>
          <a:fontRef idx="minor"/>
        </p:style>
      </p:sp>
      <p:pic>
        <p:nvPicPr>
          <p:cNvPr id="94" name="Picture 24" descr=""/>
          <p:cNvPicPr/>
          <p:nvPr/>
        </p:nvPicPr>
        <p:blipFill>
          <a:blip r:embed="rId3"/>
          <a:stretch/>
        </p:blipFill>
        <p:spPr>
          <a:xfrm>
            <a:off x="1028880" y="7614720"/>
            <a:ext cx="2967840" cy="2158200"/>
          </a:xfrm>
          <a:prstGeom prst="rect">
            <a:avLst/>
          </a:prstGeom>
          <a:ln>
            <a:noFill/>
          </a:ln>
        </p:spPr>
      </p:pic>
      <p:pic>
        <p:nvPicPr>
          <p:cNvPr id="95" name="Picture 25" descr=""/>
          <p:cNvPicPr/>
          <p:nvPr/>
        </p:nvPicPr>
        <p:blipFill>
          <a:blip r:embed="rId4"/>
          <a:stretch/>
        </p:blipFill>
        <p:spPr>
          <a:xfrm>
            <a:off x="14032080" y="7879320"/>
            <a:ext cx="2239920" cy="2056680"/>
          </a:xfrm>
          <a:prstGeom prst="rect">
            <a:avLst/>
          </a:prstGeom>
          <a:ln>
            <a:noFill/>
          </a:ln>
        </p:spPr>
      </p:pic>
      <p:sp>
        <p:nvSpPr>
          <p:cNvPr id="96" name="CustomShape 14"/>
          <p:cNvSpPr/>
          <p:nvPr/>
        </p:nvSpPr>
        <p:spPr>
          <a:xfrm>
            <a:off x="334440" y="3139200"/>
            <a:ext cx="6985800" cy="99504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000000"/>
                </a:solidFill>
                <a:latin typeface="Open Sans"/>
                <a:ea typeface="DejaVu Sans"/>
              </a:rPr>
              <a:t>Criterios para obtener una información idónea</a:t>
            </a:r>
            <a:endParaRPr b="0" lang="es-ES" sz="2800" spc="-1" strike="noStrike">
              <a:latin typeface="Arial"/>
            </a:endParaRPr>
          </a:p>
        </p:txBody>
      </p:sp>
      <p:sp>
        <p:nvSpPr>
          <p:cNvPr id="97" name="CustomShape 15"/>
          <p:cNvSpPr/>
          <p:nvPr/>
        </p:nvSpPr>
        <p:spPr>
          <a:xfrm>
            <a:off x="10247400" y="2344680"/>
            <a:ext cx="4129200" cy="127908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000000"/>
                </a:solidFill>
                <a:latin typeface="Open Sans"/>
                <a:ea typeface="DejaVu Sans"/>
              </a:rPr>
              <a:t>Pluralidad de voces</a:t>
            </a:r>
            <a:endParaRPr b="0" lang="es-ES" sz="3600" spc="-1" strike="noStrike">
              <a:latin typeface="Arial"/>
            </a:endParaRPr>
          </a:p>
        </p:txBody>
      </p:sp>
      <p:sp>
        <p:nvSpPr>
          <p:cNvPr id="98" name="CustomShape 16"/>
          <p:cNvSpPr/>
          <p:nvPr/>
        </p:nvSpPr>
        <p:spPr>
          <a:xfrm>
            <a:off x="9648000" y="3770280"/>
            <a:ext cx="6186240" cy="1125360"/>
          </a:xfrm>
          <a:prstGeom prst="rect">
            <a:avLst/>
          </a:prstGeom>
          <a:noFill/>
          <a:ln>
            <a:noFill/>
          </a:ln>
        </p:spPr>
        <p:style>
          <a:lnRef idx="0"/>
          <a:fillRef idx="0"/>
          <a:effectRef idx="0"/>
          <a:fontRef idx="minor"/>
        </p:style>
        <p:txBody>
          <a:bodyPr lIns="0" rIns="0" tIns="0" bIns="0"/>
          <a:p>
            <a:pPr algn="ctr">
              <a:lnSpc>
                <a:spcPts val="4431"/>
              </a:lnSpc>
            </a:pPr>
            <a:r>
              <a:rPr b="0" lang="es-ES" sz="3170" spc="-1" strike="noStrike">
                <a:solidFill>
                  <a:srgbClr val="000000"/>
                </a:solidFill>
                <a:latin typeface="Open Sans"/>
                <a:ea typeface="DejaVu Sans"/>
              </a:rPr>
              <a:t>Imparcialidad de cualquier factor</a:t>
            </a:r>
            <a:endParaRPr b="0" lang="es-ES" sz="3170" spc="-1" strike="noStrike">
              <a:latin typeface="Arial"/>
            </a:endParaRPr>
          </a:p>
        </p:txBody>
      </p:sp>
      <p:sp>
        <p:nvSpPr>
          <p:cNvPr id="99" name="CustomShape 17"/>
          <p:cNvSpPr/>
          <p:nvPr/>
        </p:nvSpPr>
        <p:spPr>
          <a:xfrm>
            <a:off x="1028880" y="6498360"/>
            <a:ext cx="4852440" cy="11368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000000"/>
                </a:solidFill>
                <a:latin typeface="Open Sans"/>
                <a:ea typeface="DejaVu Sans"/>
              </a:rPr>
              <a:t>Fuente de una Fake News</a:t>
            </a:r>
            <a:endParaRPr b="0" lang="es-ES" sz="3200" spc="-1" strike="noStrike">
              <a:latin typeface="Arial"/>
            </a:endParaRPr>
          </a:p>
        </p:txBody>
      </p:sp>
      <p:sp>
        <p:nvSpPr>
          <p:cNvPr id="100" name="CustomShape 18"/>
          <p:cNvSpPr/>
          <p:nvPr/>
        </p:nvSpPr>
        <p:spPr>
          <a:xfrm>
            <a:off x="7782120" y="5802120"/>
            <a:ext cx="7840440" cy="532440"/>
          </a:xfrm>
          <a:prstGeom prst="rect">
            <a:avLst/>
          </a:prstGeom>
          <a:noFill/>
          <a:ln>
            <a:noFill/>
          </a:ln>
        </p:spPr>
        <p:style>
          <a:lnRef idx="0"/>
          <a:fillRef idx="0"/>
          <a:effectRef idx="0"/>
          <a:fontRef idx="minor"/>
        </p:style>
        <p:txBody>
          <a:bodyPr lIns="0" rIns="0" tIns="0" bIns="0"/>
          <a:p>
            <a:pPr algn="ctr">
              <a:lnSpc>
                <a:spcPts val="4198"/>
              </a:lnSpc>
            </a:pPr>
            <a:r>
              <a:rPr b="0" lang="es-ES" sz="3000" spc="-1" strike="noStrike">
                <a:solidFill>
                  <a:srgbClr val="000000"/>
                </a:solidFill>
                <a:latin typeface="Open Sans"/>
                <a:ea typeface="DejaVu Sans"/>
              </a:rPr>
              <a:t>Parcial, según intereses</a:t>
            </a:r>
            <a:endParaRPr b="0" lang="es-ES" sz="3000" spc="-1" strike="noStrike">
              <a:latin typeface="Arial"/>
            </a:endParaRPr>
          </a:p>
        </p:txBody>
      </p:sp>
      <p:sp>
        <p:nvSpPr>
          <p:cNvPr id="101" name="CustomShape 19"/>
          <p:cNvSpPr/>
          <p:nvPr/>
        </p:nvSpPr>
        <p:spPr>
          <a:xfrm>
            <a:off x="8523000" y="7056000"/>
            <a:ext cx="8037000" cy="995040"/>
          </a:xfrm>
          <a:prstGeom prst="rect">
            <a:avLst/>
          </a:prstGeom>
          <a:noFill/>
          <a:ln>
            <a:noFill/>
          </a:ln>
        </p:spPr>
        <p:style>
          <a:lnRef idx="0"/>
          <a:fillRef idx="0"/>
          <a:effectRef idx="0"/>
          <a:fontRef idx="minor"/>
        </p:style>
        <p:txBody>
          <a:bodyPr lIns="0" rIns="0" tIns="0" bIns="0"/>
          <a:p>
            <a:pPr algn="ctr">
              <a:lnSpc>
                <a:spcPts val="3920"/>
              </a:lnSpc>
            </a:pPr>
            <a:r>
              <a:rPr b="0" lang="es-ES" sz="2800" spc="-1" strike="noStrike">
                <a:solidFill>
                  <a:srgbClr val="000000"/>
                </a:solidFill>
                <a:latin typeface="Open Sans"/>
                <a:ea typeface="DejaVu Sans"/>
              </a:rPr>
              <a:t>Seudoperiodismo o periodistas no profesionales</a:t>
            </a:r>
            <a:endParaRPr b="0" lang="es-ES" sz="2800" spc="-1" strike="noStrike">
              <a:latin typeface="Arial"/>
            </a:endParaRPr>
          </a:p>
        </p:txBody>
      </p:sp>
      <p:sp>
        <p:nvSpPr>
          <p:cNvPr id="102" name="CustomShape 20"/>
          <p:cNvSpPr/>
          <p:nvPr/>
        </p:nvSpPr>
        <p:spPr>
          <a:xfrm>
            <a:off x="4298400" y="8354160"/>
            <a:ext cx="8061120" cy="1279080"/>
          </a:xfrm>
          <a:prstGeom prst="rect">
            <a:avLst/>
          </a:prstGeom>
          <a:noFill/>
          <a:ln>
            <a:noFill/>
          </a:ln>
        </p:spPr>
        <p:style>
          <a:lnRef idx="0"/>
          <a:fillRef idx="0"/>
          <a:effectRef idx="0"/>
          <a:fontRef idx="minor"/>
        </p:style>
        <p:txBody>
          <a:bodyPr lIns="0" rIns="0" tIns="0" bIns="0"/>
          <a:p>
            <a:pPr algn="ctr">
              <a:lnSpc>
                <a:spcPts val="5040"/>
              </a:lnSpc>
            </a:pPr>
            <a:r>
              <a:rPr b="0" lang="es-ES" sz="3600" spc="-1" strike="noStrike">
                <a:solidFill>
                  <a:srgbClr val="000000"/>
                </a:solidFill>
                <a:latin typeface="Open Sans"/>
                <a:ea typeface="DejaVu Sans"/>
              </a:rPr>
              <a:t>MANIPULACIÓN DE LA INFORMACIÓN</a:t>
            </a:r>
            <a:endParaRPr b="0" lang="es-ES" sz="36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ed00"/>
        </a:solidFill>
      </p:bgPr>
    </p:bg>
    <p:spTree>
      <p:nvGrpSpPr>
        <p:cNvPr id="1" name=""/>
        <p:cNvGrpSpPr/>
        <p:nvPr/>
      </p:nvGrpSpPr>
      <p:grpSpPr>
        <a:xfrm>
          <a:off x="0" y="0"/>
          <a:ext cx="0" cy="0"/>
          <a:chOff x="0" y="0"/>
          <a:chExt cx="0" cy="0"/>
        </a:xfrm>
      </p:grpSpPr>
      <p:sp>
        <p:nvSpPr>
          <p:cNvPr id="103" name="CustomShape 1"/>
          <p:cNvSpPr/>
          <p:nvPr/>
        </p:nvSpPr>
        <p:spPr>
          <a:xfrm>
            <a:off x="9144000" y="0"/>
            <a:ext cx="9143280" cy="10286280"/>
          </a:xfrm>
          <a:prstGeom prst="rect">
            <a:avLst/>
          </a:prstGeom>
          <a:solidFill>
            <a:srgbClr val="1b1a1a"/>
          </a:solidFill>
          <a:ln>
            <a:noFill/>
          </a:ln>
        </p:spPr>
        <p:style>
          <a:lnRef idx="0"/>
          <a:fillRef idx="0"/>
          <a:effectRef idx="0"/>
          <a:fontRef idx="minor"/>
        </p:style>
      </p:sp>
      <p:sp>
        <p:nvSpPr>
          <p:cNvPr id="104"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105" name="CustomShape 3"/>
          <p:cNvSpPr/>
          <p:nvPr/>
        </p:nvSpPr>
        <p:spPr>
          <a:xfrm>
            <a:off x="0" y="586080"/>
            <a:ext cx="4346640" cy="920880"/>
          </a:xfrm>
          <a:prstGeom prst="rect">
            <a:avLst/>
          </a:prstGeom>
          <a:solidFill>
            <a:srgbClr val="1b1a1a"/>
          </a:solidFill>
          <a:ln>
            <a:noFill/>
          </a:ln>
        </p:spPr>
        <p:style>
          <a:lnRef idx="0"/>
          <a:fillRef idx="0"/>
          <a:effectRef idx="0"/>
          <a:fontRef idx="minor"/>
        </p:style>
      </p:sp>
      <p:sp>
        <p:nvSpPr>
          <p:cNvPr id="106" name="CustomShape 4"/>
          <p:cNvSpPr/>
          <p:nvPr/>
        </p:nvSpPr>
        <p:spPr>
          <a:xfrm>
            <a:off x="936000" y="762120"/>
            <a:ext cx="310860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ffffff"/>
                </a:solidFill>
                <a:latin typeface="Open Sans"/>
                <a:ea typeface="DejaVu Sans"/>
              </a:rPr>
              <a:t>LA FUENTE DE LA NOTICIA</a:t>
            </a:r>
            <a:endParaRPr b="0" lang="es-ES" sz="2100" spc="-1" strike="noStrike">
              <a:latin typeface="Arial"/>
            </a:endParaRPr>
          </a:p>
        </p:txBody>
      </p:sp>
      <p:pic>
        <p:nvPicPr>
          <p:cNvPr id="107" name="Picture 9" descr=""/>
          <p:cNvPicPr/>
          <p:nvPr/>
        </p:nvPicPr>
        <p:blipFill>
          <a:blip r:embed="rId1"/>
          <a:srcRect l="0" t="3212" r="0" b="3212"/>
          <a:stretch/>
        </p:blipFill>
        <p:spPr>
          <a:xfrm>
            <a:off x="16474320" y="586080"/>
            <a:ext cx="1136160" cy="749880"/>
          </a:xfrm>
          <a:prstGeom prst="rect">
            <a:avLst/>
          </a:prstGeom>
          <a:ln>
            <a:noFill/>
          </a:ln>
        </p:spPr>
      </p:pic>
      <p:sp>
        <p:nvSpPr>
          <p:cNvPr id="108" name="CustomShape 5"/>
          <p:cNvSpPr/>
          <p:nvPr/>
        </p:nvSpPr>
        <p:spPr>
          <a:xfrm>
            <a:off x="16725960" y="768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pic>
        <p:nvPicPr>
          <p:cNvPr id="109" name="Picture 11" descr=""/>
          <p:cNvPicPr/>
          <p:nvPr/>
        </p:nvPicPr>
        <p:blipFill>
          <a:blip r:embed="rId2"/>
          <a:stretch/>
        </p:blipFill>
        <p:spPr>
          <a:xfrm>
            <a:off x="3101040" y="7088040"/>
            <a:ext cx="4142160" cy="2761920"/>
          </a:xfrm>
          <a:prstGeom prst="rect">
            <a:avLst/>
          </a:prstGeom>
          <a:ln>
            <a:noFill/>
          </a:ln>
        </p:spPr>
      </p:pic>
      <p:sp>
        <p:nvSpPr>
          <p:cNvPr id="110" name="CustomShape 6"/>
          <p:cNvSpPr/>
          <p:nvPr/>
        </p:nvSpPr>
        <p:spPr>
          <a:xfrm>
            <a:off x="3902040" y="1295640"/>
            <a:ext cx="10103760" cy="977760"/>
          </a:xfrm>
          <a:prstGeom prst="rect">
            <a:avLst/>
          </a:prstGeom>
          <a:noFill/>
          <a:ln>
            <a:noFill/>
          </a:ln>
        </p:spPr>
        <p:style>
          <a:lnRef idx="0"/>
          <a:fillRef idx="0"/>
          <a:effectRef idx="0"/>
          <a:fontRef idx="minor"/>
        </p:style>
        <p:txBody>
          <a:bodyPr lIns="0" rIns="0" tIns="0" bIns="0"/>
          <a:p>
            <a:pPr algn="ctr">
              <a:lnSpc>
                <a:spcPts val="7699"/>
              </a:lnSpc>
            </a:pPr>
            <a:r>
              <a:rPr b="0" lang="es-ES" sz="7000" spc="-1" strike="noStrike">
                <a:solidFill>
                  <a:srgbClr val="03989e"/>
                </a:solidFill>
                <a:latin typeface="Muli Black Bold"/>
                <a:ea typeface="DejaVu Sans"/>
              </a:rPr>
              <a:t>Tipos de fuentes</a:t>
            </a:r>
            <a:endParaRPr b="0" lang="es-ES" sz="7000" spc="-1" strike="noStrike">
              <a:latin typeface="Arial"/>
            </a:endParaRPr>
          </a:p>
        </p:txBody>
      </p:sp>
      <p:sp>
        <p:nvSpPr>
          <p:cNvPr id="111" name="CustomShape 7"/>
          <p:cNvSpPr/>
          <p:nvPr/>
        </p:nvSpPr>
        <p:spPr>
          <a:xfrm>
            <a:off x="0" y="2670120"/>
            <a:ext cx="880344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u="sng">
                <a:solidFill>
                  <a:srgbClr val="000000"/>
                </a:solidFill>
                <a:uFillTx/>
                <a:latin typeface="Open Sans"/>
                <a:ea typeface="DejaVu Sans"/>
              </a:rPr>
              <a:t>Exclusividad del periodista</a:t>
            </a:r>
            <a:endParaRPr b="0" lang="es-ES" sz="4200" spc="-1" strike="noStrike">
              <a:latin typeface="Arial"/>
            </a:endParaRPr>
          </a:p>
        </p:txBody>
      </p:sp>
      <p:sp>
        <p:nvSpPr>
          <p:cNvPr id="112" name="CustomShape 8"/>
          <p:cNvSpPr/>
          <p:nvPr/>
        </p:nvSpPr>
        <p:spPr>
          <a:xfrm>
            <a:off x="129600" y="3857760"/>
            <a:ext cx="8544240" cy="2974680"/>
          </a:xfrm>
          <a:prstGeom prst="rect">
            <a:avLst/>
          </a:prstGeom>
          <a:noFill/>
          <a:ln>
            <a:noFill/>
          </a:ln>
        </p:spPr>
        <p:style>
          <a:lnRef idx="0"/>
          <a:fillRef idx="0"/>
          <a:effectRef idx="0"/>
          <a:fontRef idx="minor"/>
        </p:style>
        <p:txBody>
          <a:bodyPr lIns="0" rIns="0" tIns="0" bIns="0"/>
          <a:p>
            <a:pPr lvl="1" marL="722520" indent="-360360" algn="just">
              <a:lnSpc>
                <a:spcPts val="4686"/>
              </a:lnSpc>
              <a:buClr>
                <a:srgbClr val="000000"/>
              </a:buClr>
              <a:buFont typeface="Arial"/>
              <a:buChar char="•"/>
            </a:pPr>
            <a:r>
              <a:rPr b="0" lang="es-ES" sz="3350" spc="-1" strike="noStrike">
                <a:solidFill>
                  <a:srgbClr val="000000"/>
                </a:solidFill>
                <a:latin typeface="Open Sans"/>
                <a:ea typeface="DejaVu Sans"/>
              </a:rPr>
              <a:t>Exclusivas: hablan de manera directa con el medio</a:t>
            </a:r>
            <a:endParaRPr b="0" lang="es-ES" sz="3350" spc="-1" strike="noStrike">
              <a:latin typeface="Arial"/>
            </a:endParaRPr>
          </a:p>
          <a:p>
            <a:pPr lvl="1" marL="722520" indent="-360360" algn="just">
              <a:lnSpc>
                <a:spcPts val="4686"/>
              </a:lnSpc>
              <a:buClr>
                <a:srgbClr val="000000"/>
              </a:buClr>
              <a:buFont typeface="Arial"/>
              <a:buChar char="•"/>
            </a:pPr>
            <a:r>
              <a:rPr b="0" lang="es-ES" sz="3350" spc="-1" strike="noStrike">
                <a:solidFill>
                  <a:srgbClr val="000000"/>
                </a:solidFill>
                <a:latin typeface="Open Sans"/>
                <a:ea typeface="DejaVu Sans"/>
              </a:rPr>
              <a:t>Compartidas: informaciones que generan instituciones oficiales o agencias</a:t>
            </a:r>
            <a:endParaRPr b="0" lang="es-ES" sz="3350" spc="-1" strike="noStrike">
              <a:latin typeface="Arial"/>
            </a:endParaRPr>
          </a:p>
        </p:txBody>
      </p:sp>
      <p:sp>
        <p:nvSpPr>
          <p:cNvPr id="113" name="CustomShape 9"/>
          <p:cNvSpPr/>
          <p:nvPr/>
        </p:nvSpPr>
        <p:spPr>
          <a:xfrm>
            <a:off x="9144000" y="2670120"/>
            <a:ext cx="8803440" cy="745920"/>
          </a:xfrm>
          <a:prstGeom prst="rect">
            <a:avLst/>
          </a:prstGeom>
          <a:noFill/>
          <a:ln>
            <a:noFill/>
          </a:ln>
        </p:spPr>
        <p:style>
          <a:lnRef idx="0"/>
          <a:fillRef idx="0"/>
          <a:effectRef idx="0"/>
          <a:fontRef idx="minor"/>
        </p:style>
        <p:txBody>
          <a:bodyPr lIns="0" rIns="0" tIns="0" bIns="0"/>
          <a:p>
            <a:pPr algn="ctr">
              <a:lnSpc>
                <a:spcPts val="5879"/>
              </a:lnSpc>
            </a:pPr>
            <a:r>
              <a:rPr b="0" lang="es-ES" sz="4200" spc="-1" strike="noStrike" u="sng">
                <a:solidFill>
                  <a:srgbClr val="ffffff"/>
                </a:solidFill>
                <a:uFillTx/>
                <a:latin typeface="Open Sans"/>
                <a:ea typeface="DejaVu Sans"/>
              </a:rPr>
              <a:t>Actitud de la fuente</a:t>
            </a:r>
            <a:endParaRPr b="0" lang="es-ES" sz="4200" spc="-1" strike="noStrike">
              <a:latin typeface="Arial"/>
            </a:endParaRPr>
          </a:p>
        </p:txBody>
      </p:sp>
      <p:sp>
        <p:nvSpPr>
          <p:cNvPr id="114" name="CustomShape 10"/>
          <p:cNvSpPr/>
          <p:nvPr/>
        </p:nvSpPr>
        <p:spPr>
          <a:xfrm>
            <a:off x="9273600" y="3886560"/>
            <a:ext cx="8544240" cy="4265280"/>
          </a:xfrm>
          <a:prstGeom prst="rect">
            <a:avLst/>
          </a:prstGeom>
          <a:noFill/>
          <a:ln>
            <a:noFill/>
          </a:ln>
        </p:spPr>
        <p:style>
          <a:lnRef idx="0"/>
          <a:fillRef idx="0"/>
          <a:effectRef idx="0"/>
          <a:fontRef idx="minor"/>
        </p:style>
        <p:txBody>
          <a:bodyPr lIns="0" rIns="0" tIns="0" bIns="0"/>
          <a:p>
            <a:pPr lvl="1" marL="518040" indent="-258480" algn="just">
              <a:lnSpc>
                <a:spcPts val="3359"/>
              </a:lnSpc>
              <a:buClr>
                <a:srgbClr val="ffffff"/>
              </a:buClr>
              <a:buFont typeface="Arial"/>
              <a:buChar char="•"/>
            </a:pPr>
            <a:r>
              <a:rPr b="0" lang="es-ES" sz="2400" spc="-1" strike="noStrike">
                <a:solidFill>
                  <a:srgbClr val="ffffff"/>
                </a:solidFill>
                <a:latin typeface="Open Sans"/>
                <a:ea typeface="DejaVu Sans"/>
              </a:rPr>
              <a:t>Espontánea: acude al medio de manera exclusiva para dar la información</a:t>
            </a:r>
            <a:endParaRPr b="0" lang="es-ES" sz="2400" spc="-1" strike="noStrike">
              <a:latin typeface="Arial"/>
            </a:endParaRPr>
          </a:p>
          <a:p>
            <a:pPr lvl="1" marL="518040" indent="-258480" algn="just">
              <a:lnSpc>
                <a:spcPts val="3359"/>
              </a:lnSpc>
              <a:buClr>
                <a:srgbClr val="ffffff"/>
              </a:buClr>
              <a:buFont typeface="Arial"/>
              <a:buChar char="•"/>
            </a:pPr>
            <a:r>
              <a:rPr b="0" lang="es-ES" sz="2400" spc="-1" strike="noStrike">
                <a:solidFill>
                  <a:srgbClr val="ffffff"/>
                </a:solidFill>
                <a:latin typeface="Open Sans"/>
                <a:ea typeface="DejaVu Sans"/>
              </a:rPr>
              <a:t>Resistente: da información al medio pero con condiciones al periodista para darlo en su totalidad </a:t>
            </a:r>
            <a:endParaRPr b="0" lang="es-ES" sz="2400" spc="-1" strike="noStrike">
              <a:latin typeface="Arial"/>
            </a:endParaRPr>
          </a:p>
          <a:p>
            <a:pPr lvl="1" marL="518040" indent="-258480" algn="just">
              <a:lnSpc>
                <a:spcPts val="3359"/>
              </a:lnSpc>
              <a:buClr>
                <a:srgbClr val="ffffff"/>
              </a:buClr>
              <a:buFont typeface="Arial"/>
              <a:buChar char="•"/>
            </a:pPr>
            <a:r>
              <a:rPr b="0" lang="es-ES" sz="2400" spc="-1" strike="noStrike">
                <a:solidFill>
                  <a:srgbClr val="ffffff"/>
                </a:solidFill>
                <a:latin typeface="Open Sans"/>
                <a:ea typeface="DejaVu Sans"/>
              </a:rPr>
              <a:t>Ávida: el medio acude a esa persona que está relacionada con informaciones</a:t>
            </a:r>
            <a:endParaRPr b="0" lang="es-ES" sz="2400" spc="-1" strike="noStrike">
              <a:latin typeface="Arial"/>
            </a:endParaRPr>
          </a:p>
          <a:p>
            <a:pPr lvl="1" marL="518040" indent="-258480" algn="just">
              <a:lnSpc>
                <a:spcPts val="3359"/>
              </a:lnSpc>
              <a:buClr>
                <a:srgbClr val="ffffff"/>
              </a:buClr>
              <a:buFont typeface="Arial"/>
              <a:buChar char="•"/>
            </a:pPr>
            <a:r>
              <a:rPr b="0" lang="es-ES" sz="2400" spc="-1" strike="noStrike">
                <a:solidFill>
                  <a:srgbClr val="ffffff"/>
                </a:solidFill>
                <a:latin typeface="Open Sans"/>
                <a:ea typeface="DejaVu Sans"/>
              </a:rPr>
              <a:t>Abierta: el periodista acude a la persona que dará la información sin condiciones</a:t>
            </a:r>
            <a:endParaRPr b="0" lang="es-ES" sz="2400" spc="-1" strike="noStrike">
              <a:latin typeface="Arial"/>
            </a:endParaRPr>
          </a:p>
          <a:p>
            <a:pPr lvl="1" marL="518040" indent="-258480" algn="just">
              <a:lnSpc>
                <a:spcPts val="3359"/>
              </a:lnSpc>
              <a:buClr>
                <a:srgbClr val="ffffff"/>
              </a:buClr>
              <a:buFont typeface="Arial"/>
              <a:buChar char="•"/>
            </a:pPr>
            <a:r>
              <a:rPr b="0" lang="es-ES" sz="2400" spc="-1" strike="noStrike">
                <a:solidFill>
                  <a:srgbClr val="ffffff"/>
                </a:solidFill>
                <a:latin typeface="Open Sans"/>
                <a:ea typeface="DejaVu Sans"/>
              </a:rPr>
              <a:t>Compulsiva: la fuente obliga al medio a publicar lo que quiere contar </a:t>
            </a:r>
            <a:endParaRPr b="0" lang="es-ES" sz="24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ed00"/>
        </a:solidFill>
      </p:bgPr>
    </p:bg>
    <p:spTree>
      <p:nvGrpSpPr>
        <p:cNvPr id="1" name=""/>
        <p:cNvGrpSpPr/>
        <p:nvPr/>
      </p:nvGrpSpPr>
      <p:grpSpPr>
        <a:xfrm>
          <a:off x="0" y="0"/>
          <a:ext cx="0" cy="0"/>
          <a:chOff x="0" y="0"/>
          <a:chExt cx="0" cy="0"/>
        </a:xfrm>
      </p:grpSpPr>
      <p:sp>
        <p:nvSpPr>
          <p:cNvPr id="115" name="CustomShape 1"/>
          <p:cNvSpPr/>
          <p:nvPr/>
        </p:nvSpPr>
        <p:spPr>
          <a:xfrm>
            <a:off x="0" y="0"/>
            <a:ext cx="4761360" cy="10286280"/>
          </a:xfrm>
          <a:prstGeom prst="rect">
            <a:avLst/>
          </a:prstGeom>
          <a:solidFill>
            <a:srgbClr val="ffffff"/>
          </a:solidFill>
          <a:ln>
            <a:noFill/>
          </a:ln>
        </p:spPr>
        <p:style>
          <a:lnRef idx="0"/>
          <a:fillRef idx="0"/>
          <a:effectRef idx="0"/>
          <a:fontRef idx="minor"/>
        </p:style>
      </p:sp>
      <p:sp>
        <p:nvSpPr>
          <p:cNvPr id="116" name="CustomShape 2"/>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pic>
        <p:nvPicPr>
          <p:cNvPr id="117" name="Picture 6" descr=""/>
          <p:cNvPicPr/>
          <p:nvPr/>
        </p:nvPicPr>
        <p:blipFill>
          <a:blip r:embed="rId1"/>
          <a:srcRect l="0" t="3212" r="0" b="3212"/>
          <a:stretch/>
        </p:blipFill>
        <p:spPr>
          <a:xfrm>
            <a:off x="16474320" y="586080"/>
            <a:ext cx="1136160" cy="749880"/>
          </a:xfrm>
          <a:prstGeom prst="rect">
            <a:avLst/>
          </a:prstGeom>
          <a:ln>
            <a:noFill/>
          </a:ln>
        </p:spPr>
      </p:pic>
      <p:sp>
        <p:nvSpPr>
          <p:cNvPr id="118" name="CustomShape 3"/>
          <p:cNvSpPr/>
          <p:nvPr/>
        </p:nvSpPr>
        <p:spPr>
          <a:xfrm>
            <a:off x="16725960" y="768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1b1a1a"/>
                </a:solidFill>
                <a:latin typeface="Muli Bold"/>
                <a:ea typeface="DejaVu Sans"/>
              </a:rPr>
              <a:t>FN</a:t>
            </a:r>
            <a:endParaRPr b="0" lang="es-ES" sz="2820" spc="-1" strike="noStrike">
              <a:latin typeface="Arial"/>
            </a:endParaRPr>
          </a:p>
        </p:txBody>
      </p:sp>
      <p:pic>
        <p:nvPicPr>
          <p:cNvPr id="119" name="Picture 8" descr=""/>
          <p:cNvPicPr/>
          <p:nvPr/>
        </p:nvPicPr>
        <p:blipFill>
          <a:blip r:embed="rId2"/>
          <a:stretch/>
        </p:blipFill>
        <p:spPr>
          <a:xfrm>
            <a:off x="-18000" y="0"/>
            <a:ext cx="6857640" cy="10286640"/>
          </a:xfrm>
          <a:prstGeom prst="rect">
            <a:avLst/>
          </a:prstGeom>
          <a:ln>
            <a:noFill/>
          </a:ln>
        </p:spPr>
      </p:pic>
      <p:sp>
        <p:nvSpPr>
          <p:cNvPr id="120" name="CustomShape 4"/>
          <p:cNvSpPr/>
          <p:nvPr/>
        </p:nvSpPr>
        <p:spPr>
          <a:xfrm>
            <a:off x="-18000" y="576000"/>
            <a:ext cx="4569840" cy="920880"/>
          </a:xfrm>
          <a:prstGeom prst="rect">
            <a:avLst/>
          </a:prstGeom>
          <a:solidFill>
            <a:srgbClr val="1b1a1a"/>
          </a:solidFill>
          <a:ln>
            <a:noFill/>
          </a:ln>
        </p:spPr>
        <p:style>
          <a:lnRef idx="0"/>
          <a:fillRef idx="0"/>
          <a:effectRef idx="0"/>
          <a:fontRef idx="minor"/>
        </p:style>
      </p:sp>
      <p:sp>
        <p:nvSpPr>
          <p:cNvPr id="121" name="CustomShape 5"/>
          <p:cNvSpPr/>
          <p:nvPr/>
        </p:nvSpPr>
        <p:spPr>
          <a:xfrm>
            <a:off x="965880" y="752040"/>
            <a:ext cx="3268440" cy="586080"/>
          </a:xfrm>
          <a:prstGeom prst="rect">
            <a:avLst/>
          </a:prstGeom>
          <a:noFill/>
          <a:ln>
            <a:noFill/>
          </a:ln>
        </p:spPr>
        <p:style>
          <a:lnRef idx="0"/>
          <a:fillRef idx="0"/>
          <a:effectRef idx="0"/>
          <a:fontRef idx="minor"/>
        </p:style>
        <p:txBody>
          <a:bodyPr lIns="0" rIns="0" tIns="0" bIns="0"/>
          <a:p>
            <a:pPr algn="ctr">
              <a:lnSpc>
                <a:spcPts val="2310"/>
              </a:lnSpc>
            </a:pPr>
            <a:r>
              <a:rPr b="1" lang="es-ES" sz="2200" spc="-1" strike="noStrike">
                <a:solidFill>
                  <a:srgbClr val="ffffff"/>
                </a:solidFill>
                <a:latin typeface="Open Sans"/>
                <a:ea typeface="DejaVu Sans"/>
              </a:rPr>
              <a:t>LA FUENTE DE LA NOTICIA</a:t>
            </a:r>
            <a:endParaRPr b="0" lang="es-ES" sz="2200" spc="-1" strike="noStrike">
              <a:latin typeface="Arial"/>
            </a:endParaRPr>
          </a:p>
        </p:txBody>
      </p:sp>
      <p:sp>
        <p:nvSpPr>
          <p:cNvPr id="122" name="CustomShape 6"/>
          <p:cNvSpPr/>
          <p:nvPr/>
        </p:nvSpPr>
        <p:spPr>
          <a:xfrm>
            <a:off x="9570960" y="1016640"/>
            <a:ext cx="4197240" cy="923760"/>
          </a:xfrm>
          <a:prstGeom prst="rect">
            <a:avLst/>
          </a:prstGeom>
          <a:noFill/>
          <a:ln>
            <a:noFill/>
          </a:ln>
        </p:spPr>
        <p:style>
          <a:lnRef idx="0"/>
          <a:fillRef idx="0"/>
          <a:effectRef idx="0"/>
          <a:fontRef idx="minor"/>
        </p:style>
        <p:txBody>
          <a:bodyPr lIns="0" rIns="0" tIns="0" bIns="0"/>
          <a:p>
            <a:pPr algn="ctr">
              <a:lnSpc>
                <a:spcPts val="7279"/>
              </a:lnSpc>
            </a:pPr>
            <a:r>
              <a:rPr b="0" lang="es-ES" sz="5200" spc="-1" strike="noStrike">
                <a:solidFill>
                  <a:srgbClr val="000000"/>
                </a:solidFill>
                <a:latin typeface="Open Sans Bold"/>
                <a:ea typeface="DejaVu Sans"/>
              </a:rPr>
              <a:t>Atribuciones</a:t>
            </a:r>
            <a:endParaRPr b="0" lang="es-ES" sz="5200" spc="-1" strike="noStrike">
              <a:latin typeface="Arial"/>
            </a:endParaRPr>
          </a:p>
        </p:txBody>
      </p:sp>
      <p:sp>
        <p:nvSpPr>
          <p:cNvPr id="123" name="CustomShape 7"/>
          <p:cNvSpPr/>
          <p:nvPr/>
        </p:nvSpPr>
        <p:spPr>
          <a:xfrm>
            <a:off x="6986520" y="2397600"/>
            <a:ext cx="9929160" cy="5475960"/>
          </a:xfrm>
          <a:prstGeom prst="rect">
            <a:avLst/>
          </a:prstGeom>
          <a:noFill/>
          <a:ln>
            <a:noFill/>
          </a:ln>
        </p:spPr>
        <p:style>
          <a:lnRef idx="0"/>
          <a:fillRef idx="0"/>
          <a:effectRef idx="0"/>
          <a:fontRef idx="minor"/>
        </p:style>
        <p:txBody>
          <a:bodyPr lIns="0" rIns="0" tIns="0" bIns="0"/>
          <a:p>
            <a:pPr lvl="1" marL="604440" indent="-301680" algn="just">
              <a:lnSpc>
                <a:spcPts val="3920"/>
              </a:lnSpc>
              <a:buClr>
                <a:srgbClr val="000000"/>
              </a:buClr>
              <a:buFont typeface="Arial"/>
              <a:buChar char="•"/>
            </a:pPr>
            <a:r>
              <a:rPr b="0" lang="es-ES" sz="2800" spc="-1" strike="noStrike">
                <a:solidFill>
                  <a:srgbClr val="000000"/>
                </a:solidFill>
                <a:latin typeface="Open Sans"/>
                <a:ea typeface="DejaVu Sans"/>
              </a:rPr>
              <a:t>Directa: medio identifica a la fuente y cita la información que le proporciona.</a:t>
            </a:r>
            <a:endParaRPr b="0" lang="es-ES" sz="2800" spc="-1" strike="noStrike">
              <a:latin typeface="Arial"/>
            </a:endParaRPr>
          </a:p>
          <a:p>
            <a:pPr lvl="1" marL="604440" indent="-301680" algn="just">
              <a:lnSpc>
                <a:spcPts val="3920"/>
              </a:lnSpc>
              <a:buClr>
                <a:srgbClr val="000000"/>
              </a:buClr>
              <a:buFont typeface="Arial"/>
              <a:buChar char="•"/>
            </a:pPr>
            <a:r>
              <a:rPr b="0" lang="es-ES" sz="2800" spc="-1" strike="noStrike">
                <a:solidFill>
                  <a:srgbClr val="000000"/>
                </a:solidFill>
                <a:latin typeface="Open Sans"/>
                <a:ea typeface="DejaVu Sans"/>
              </a:rPr>
              <a:t>Reservada: la fuente no se cita de manera explícita, pero se la pone en contexto para citar sus declaraciones.</a:t>
            </a:r>
            <a:endParaRPr b="0" lang="es-ES" sz="2800" spc="-1" strike="noStrike">
              <a:latin typeface="Arial"/>
            </a:endParaRPr>
          </a:p>
          <a:p>
            <a:pPr lvl="1" marL="604440" indent="-301680" algn="just">
              <a:lnSpc>
                <a:spcPts val="3920"/>
              </a:lnSpc>
              <a:buClr>
                <a:srgbClr val="000000"/>
              </a:buClr>
              <a:buFont typeface="Arial"/>
              <a:buChar char="•"/>
            </a:pPr>
            <a:r>
              <a:rPr b="0" lang="es-ES" sz="2800" spc="-1" strike="noStrike">
                <a:solidFill>
                  <a:srgbClr val="000000"/>
                </a:solidFill>
                <a:latin typeface="Open Sans"/>
                <a:ea typeface="DejaVu Sans"/>
              </a:rPr>
              <a:t>Reserva obligada: el medio no menciona a la fuente, transcribiendo la información como si fuera suya.</a:t>
            </a:r>
            <a:endParaRPr b="0" lang="es-ES" sz="2800" spc="-1" strike="noStrike">
              <a:latin typeface="Arial"/>
            </a:endParaRPr>
          </a:p>
          <a:p>
            <a:pPr lvl="1" marL="604440" indent="-301680" algn="just">
              <a:lnSpc>
                <a:spcPts val="3920"/>
              </a:lnSpc>
              <a:buClr>
                <a:srgbClr val="000000"/>
              </a:buClr>
              <a:buFont typeface="Arial"/>
              <a:buChar char="•"/>
            </a:pPr>
            <a:r>
              <a:rPr b="0" lang="es-ES" sz="2800" spc="-1" strike="noStrike">
                <a:solidFill>
                  <a:srgbClr val="000000"/>
                </a:solidFill>
                <a:latin typeface="Open Sans"/>
                <a:ea typeface="DejaVu Sans"/>
              </a:rPr>
              <a:t>Reserva total (off the record): son datos que no se pueden publicar, aunque da pistas para que el medio o periodista pueda investigar un tema y para interpretar mejor los acontecimientos.</a:t>
            </a:r>
            <a:endParaRPr b="0" lang="es-ES" sz="2800" spc="-1" strike="noStrike">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b1a1a"/>
        </a:solidFill>
      </p:bgPr>
    </p:bg>
    <p:spTree>
      <p:nvGrpSpPr>
        <p:cNvPr id="1" name=""/>
        <p:cNvGrpSpPr/>
        <p:nvPr/>
      </p:nvGrpSpPr>
      <p:grpSpPr>
        <a:xfrm>
          <a:off x="0" y="0"/>
          <a:ext cx="0" cy="0"/>
          <a:chOff x="0" y="0"/>
          <a:chExt cx="0" cy="0"/>
        </a:xfrm>
      </p:grpSpPr>
      <p:sp>
        <p:nvSpPr>
          <p:cNvPr id="124" name="CustomShape 1"/>
          <p:cNvSpPr/>
          <p:nvPr/>
        </p:nvSpPr>
        <p:spPr>
          <a:xfrm>
            <a:off x="16572960" y="89888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cced00"/>
          </a:solidFill>
          <a:ln>
            <a:noFill/>
          </a:ln>
        </p:spPr>
        <p:style>
          <a:lnRef idx="0"/>
          <a:fillRef idx="0"/>
          <a:effectRef idx="0"/>
          <a:fontRef idx="minor"/>
        </p:style>
      </p:sp>
      <p:sp>
        <p:nvSpPr>
          <p:cNvPr id="125" name="CustomShape 2"/>
          <p:cNvSpPr/>
          <p:nvPr/>
        </p:nvSpPr>
        <p:spPr>
          <a:xfrm>
            <a:off x="1955520" y="3420720"/>
            <a:ext cx="5541120" cy="13680"/>
          </a:xfrm>
          <a:prstGeom prst="rect">
            <a:avLst/>
          </a:prstGeom>
          <a:solidFill>
            <a:srgbClr val="cced00"/>
          </a:solidFill>
          <a:ln>
            <a:noFill/>
          </a:ln>
        </p:spPr>
        <p:style>
          <a:lnRef idx="0"/>
          <a:fillRef idx="0"/>
          <a:effectRef idx="0"/>
          <a:fontRef idx="minor"/>
        </p:style>
      </p:sp>
      <p:sp>
        <p:nvSpPr>
          <p:cNvPr id="126" name="CustomShape 3"/>
          <p:cNvSpPr/>
          <p:nvPr/>
        </p:nvSpPr>
        <p:spPr>
          <a:xfrm>
            <a:off x="1955520" y="2616480"/>
            <a:ext cx="5541120" cy="526680"/>
          </a:xfrm>
          <a:prstGeom prst="rect">
            <a:avLst/>
          </a:prstGeom>
          <a:noFill/>
          <a:ln>
            <a:noFill/>
          </a:ln>
        </p:spPr>
        <p:style>
          <a:lnRef idx="0"/>
          <a:fillRef idx="0"/>
          <a:effectRef idx="0"/>
          <a:fontRef idx="minor"/>
        </p:style>
        <p:txBody>
          <a:bodyPr lIns="0" rIns="0" tIns="0" bIns="0"/>
          <a:p>
            <a:pPr algn="ctr">
              <a:lnSpc>
                <a:spcPts val="4147"/>
              </a:lnSpc>
            </a:pPr>
            <a:r>
              <a:rPr b="0" lang="es-ES" sz="3770" spc="-1" strike="noStrike">
                <a:solidFill>
                  <a:srgbClr val="ffffff"/>
                </a:solidFill>
                <a:latin typeface="Muli Regular Bold"/>
                <a:ea typeface="DejaVu Sans"/>
              </a:rPr>
              <a:t>DIRECTAS</a:t>
            </a:r>
            <a:endParaRPr b="0" lang="es-ES" sz="3770" spc="-1" strike="noStrike">
              <a:latin typeface="Arial"/>
            </a:endParaRPr>
          </a:p>
        </p:txBody>
      </p:sp>
      <p:sp>
        <p:nvSpPr>
          <p:cNvPr id="127" name="CustomShape 4"/>
          <p:cNvSpPr/>
          <p:nvPr/>
        </p:nvSpPr>
        <p:spPr>
          <a:xfrm>
            <a:off x="1955520" y="3638880"/>
            <a:ext cx="5541120" cy="1033920"/>
          </a:xfrm>
          <a:prstGeom prst="rect">
            <a:avLst/>
          </a:prstGeom>
          <a:noFill/>
          <a:ln>
            <a:noFill/>
          </a:ln>
        </p:spPr>
        <p:style>
          <a:lnRef idx="0"/>
          <a:fillRef idx="0"/>
          <a:effectRef idx="0"/>
          <a:fontRef idx="minor"/>
        </p:style>
        <p:txBody>
          <a:bodyPr lIns="0" rIns="0" tIns="0" bIns="0"/>
          <a:p>
            <a:pPr>
              <a:lnSpc>
                <a:spcPts val="4071"/>
              </a:lnSpc>
            </a:pPr>
            <a:r>
              <a:rPr b="0" lang="es-ES" sz="2720" spc="-1" strike="noStrike">
                <a:solidFill>
                  <a:srgbClr val="ffffff"/>
                </a:solidFill>
                <a:latin typeface="Muli Regular"/>
                <a:ea typeface="DejaVu Sans"/>
              </a:rPr>
              <a:t>El periodista transcribe literalmente lo que dice el emisor del mensaje</a:t>
            </a:r>
            <a:endParaRPr b="0" lang="es-ES" sz="2720" spc="-1" strike="noStrike">
              <a:latin typeface="Arial"/>
            </a:endParaRPr>
          </a:p>
        </p:txBody>
      </p:sp>
      <p:sp>
        <p:nvSpPr>
          <p:cNvPr id="128" name="CustomShape 5"/>
          <p:cNvSpPr/>
          <p:nvPr/>
        </p:nvSpPr>
        <p:spPr>
          <a:xfrm>
            <a:off x="3050640" y="5573880"/>
            <a:ext cx="4446000" cy="1723680"/>
          </a:xfrm>
          <a:prstGeom prst="rect">
            <a:avLst/>
          </a:prstGeom>
          <a:noFill/>
          <a:ln>
            <a:noFill/>
          </a:ln>
        </p:spPr>
        <p:style>
          <a:lnRef idx="0"/>
          <a:fillRef idx="0"/>
          <a:effectRef idx="0"/>
          <a:fontRef idx="minor"/>
        </p:style>
        <p:txBody>
          <a:bodyPr lIns="0" rIns="0" tIns="0" bIns="0"/>
          <a:p>
            <a:pPr>
              <a:lnSpc>
                <a:spcPts val="3393"/>
              </a:lnSpc>
            </a:pPr>
            <a:r>
              <a:rPr b="0" lang="es-ES" sz="2260" spc="-1" strike="noStrike">
                <a:solidFill>
                  <a:srgbClr val="ffffff"/>
                </a:solidFill>
                <a:latin typeface="Muli Regular"/>
                <a:ea typeface="DejaVu Sans"/>
              </a:rPr>
              <a:t>"La llegada de otra vacuna efectiva es una buena noticia para todos", nota de prensa de Pfizer sobre la vacuna del coronavirus</a:t>
            </a:r>
            <a:endParaRPr b="0" lang="es-ES" sz="2260" spc="-1" strike="noStrike">
              <a:latin typeface="Arial"/>
            </a:endParaRPr>
          </a:p>
        </p:txBody>
      </p:sp>
      <p:sp>
        <p:nvSpPr>
          <p:cNvPr id="129" name="CustomShape 6"/>
          <p:cNvSpPr/>
          <p:nvPr/>
        </p:nvSpPr>
        <p:spPr>
          <a:xfrm>
            <a:off x="10672200" y="3474000"/>
            <a:ext cx="5899680" cy="14400"/>
          </a:xfrm>
          <a:prstGeom prst="rect">
            <a:avLst/>
          </a:prstGeom>
          <a:solidFill>
            <a:srgbClr val="cced00"/>
          </a:solidFill>
          <a:ln>
            <a:noFill/>
          </a:ln>
        </p:spPr>
        <p:style>
          <a:lnRef idx="0"/>
          <a:fillRef idx="0"/>
          <a:effectRef idx="0"/>
          <a:fontRef idx="minor"/>
        </p:style>
      </p:sp>
      <p:sp>
        <p:nvSpPr>
          <p:cNvPr id="130" name="CustomShape 7"/>
          <p:cNvSpPr/>
          <p:nvPr/>
        </p:nvSpPr>
        <p:spPr>
          <a:xfrm>
            <a:off x="10672200" y="2623680"/>
            <a:ext cx="5899680" cy="560520"/>
          </a:xfrm>
          <a:prstGeom prst="rect">
            <a:avLst/>
          </a:prstGeom>
          <a:noFill/>
          <a:ln>
            <a:noFill/>
          </a:ln>
        </p:spPr>
        <p:style>
          <a:lnRef idx="0"/>
          <a:fillRef idx="0"/>
          <a:effectRef idx="0"/>
          <a:fontRef idx="minor"/>
        </p:style>
        <p:txBody>
          <a:bodyPr lIns="0" rIns="0" tIns="0" bIns="0"/>
          <a:p>
            <a:pPr algn="ctr">
              <a:lnSpc>
                <a:spcPts val="4414"/>
              </a:lnSpc>
            </a:pPr>
            <a:r>
              <a:rPr b="0" lang="es-ES" sz="4020" spc="-1" strike="noStrike">
                <a:solidFill>
                  <a:srgbClr val="ffffff"/>
                </a:solidFill>
                <a:latin typeface="Muli Regular Bold"/>
                <a:ea typeface="DejaVu Sans"/>
              </a:rPr>
              <a:t>INDIRECTAS</a:t>
            </a:r>
            <a:endParaRPr b="0" lang="es-ES" sz="4020" spc="-1" strike="noStrike">
              <a:latin typeface="Arial"/>
            </a:endParaRPr>
          </a:p>
        </p:txBody>
      </p:sp>
      <p:sp>
        <p:nvSpPr>
          <p:cNvPr id="131" name="CustomShape 8"/>
          <p:cNvSpPr/>
          <p:nvPr/>
        </p:nvSpPr>
        <p:spPr>
          <a:xfrm>
            <a:off x="10672200" y="3710160"/>
            <a:ext cx="5899680" cy="1650600"/>
          </a:xfrm>
          <a:prstGeom prst="rect">
            <a:avLst/>
          </a:prstGeom>
          <a:noFill/>
          <a:ln>
            <a:noFill/>
          </a:ln>
        </p:spPr>
        <p:style>
          <a:lnRef idx="0"/>
          <a:fillRef idx="0"/>
          <a:effectRef idx="0"/>
          <a:fontRef idx="minor"/>
        </p:style>
        <p:txBody>
          <a:bodyPr lIns="0" rIns="0" tIns="0" bIns="0"/>
          <a:p>
            <a:pPr>
              <a:lnSpc>
                <a:spcPts val="4334"/>
              </a:lnSpc>
            </a:pPr>
            <a:r>
              <a:rPr b="0" lang="es-ES" sz="2889" spc="-1" strike="noStrike">
                <a:solidFill>
                  <a:srgbClr val="ffffff"/>
                </a:solidFill>
                <a:latin typeface="Muli Regular"/>
                <a:ea typeface="DejaVu Sans"/>
              </a:rPr>
              <a:t>El periodista no reproduce con exactitud las palabras del emisor del mensaje </a:t>
            </a:r>
            <a:endParaRPr b="0" lang="es-ES" sz="2889" spc="-1" strike="noStrike">
              <a:latin typeface="Arial"/>
            </a:endParaRPr>
          </a:p>
        </p:txBody>
      </p:sp>
      <p:sp>
        <p:nvSpPr>
          <p:cNvPr id="132" name="CustomShape 9"/>
          <p:cNvSpPr/>
          <p:nvPr/>
        </p:nvSpPr>
        <p:spPr>
          <a:xfrm>
            <a:off x="11838240" y="5770080"/>
            <a:ext cx="4734000" cy="1375200"/>
          </a:xfrm>
          <a:prstGeom prst="rect">
            <a:avLst/>
          </a:prstGeom>
          <a:noFill/>
          <a:ln>
            <a:noFill/>
          </a:ln>
        </p:spPr>
        <p:style>
          <a:lnRef idx="0"/>
          <a:fillRef idx="0"/>
          <a:effectRef idx="0"/>
          <a:fontRef idx="minor"/>
        </p:style>
        <p:txBody>
          <a:bodyPr lIns="0" rIns="0" tIns="0" bIns="0"/>
          <a:p>
            <a:pPr>
              <a:lnSpc>
                <a:spcPts val="3611"/>
              </a:lnSpc>
            </a:pPr>
            <a:r>
              <a:rPr b="0" lang="es-ES" sz="2410" spc="-1" strike="noStrike">
                <a:solidFill>
                  <a:srgbClr val="ffffff"/>
                </a:solidFill>
                <a:latin typeface="Muli Regular"/>
                <a:ea typeface="DejaVu Sans"/>
              </a:rPr>
              <a:t>El comunicado de Pfizer explica que la llegada de la vacuna "es una buena noticia para todos"</a:t>
            </a:r>
            <a:endParaRPr b="0" lang="es-ES" sz="2410" spc="-1" strike="noStrike">
              <a:latin typeface="Arial"/>
            </a:endParaRPr>
          </a:p>
        </p:txBody>
      </p:sp>
      <p:sp>
        <p:nvSpPr>
          <p:cNvPr id="133" name="CustomShape 10"/>
          <p:cNvSpPr/>
          <p:nvPr/>
        </p:nvSpPr>
        <p:spPr>
          <a:xfrm>
            <a:off x="0" y="586080"/>
            <a:ext cx="4346640" cy="920880"/>
          </a:xfrm>
          <a:prstGeom prst="rect">
            <a:avLst/>
          </a:prstGeom>
          <a:solidFill>
            <a:srgbClr val="cced00"/>
          </a:solidFill>
          <a:ln>
            <a:noFill/>
          </a:ln>
        </p:spPr>
        <p:style>
          <a:lnRef idx="0"/>
          <a:fillRef idx="0"/>
          <a:effectRef idx="0"/>
          <a:fontRef idx="minor"/>
        </p:style>
      </p:sp>
      <p:sp>
        <p:nvSpPr>
          <p:cNvPr id="134" name="CustomShape 11"/>
          <p:cNvSpPr/>
          <p:nvPr/>
        </p:nvSpPr>
        <p:spPr>
          <a:xfrm>
            <a:off x="936000" y="762120"/>
            <a:ext cx="310860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000000"/>
                </a:solidFill>
                <a:latin typeface="Open Sans"/>
                <a:ea typeface="DejaVu Sans"/>
              </a:rPr>
              <a:t>LA FUENTE DE LA NOTICIA</a:t>
            </a:r>
            <a:endParaRPr b="0" lang="es-ES" sz="2100" spc="-1" strike="noStrike">
              <a:latin typeface="Arial"/>
            </a:endParaRPr>
          </a:p>
        </p:txBody>
      </p:sp>
      <p:pic>
        <p:nvPicPr>
          <p:cNvPr id="135" name="Picture 18" descr=""/>
          <p:cNvPicPr/>
          <p:nvPr/>
        </p:nvPicPr>
        <p:blipFill>
          <a:blip r:embed="rId1"/>
          <a:srcRect l="0" t="3212" r="0" b="3212"/>
          <a:stretch/>
        </p:blipFill>
        <p:spPr>
          <a:xfrm>
            <a:off x="16474320" y="586080"/>
            <a:ext cx="1136160" cy="749880"/>
          </a:xfrm>
          <a:prstGeom prst="rect">
            <a:avLst/>
          </a:prstGeom>
          <a:ln>
            <a:noFill/>
          </a:ln>
        </p:spPr>
      </p:pic>
      <p:sp>
        <p:nvSpPr>
          <p:cNvPr id="136" name="CustomShape 12"/>
          <p:cNvSpPr/>
          <p:nvPr/>
        </p:nvSpPr>
        <p:spPr>
          <a:xfrm>
            <a:off x="16725960" y="768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cced00"/>
                </a:solidFill>
                <a:latin typeface="Muli Bold"/>
                <a:ea typeface="DejaVu Sans"/>
              </a:rPr>
              <a:t>FN</a:t>
            </a:r>
            <a:endParaRPr b="0" lang="es-ES" sz="2820" spc="-1" strike="noStrike">
              <a:latin typeface="Arial"/>
            </a:endParaRPr>
          </a:p>
        </p:txBody>
      </p:sp>
      <p:pic>
        <p:nvPicPr>
          <p:cNvPr id="137" name="Picture 20" descr=""/>
          <p:cNvPicPr/>
          <p:nvPr/>
        </p:nvPicPr>
        <p:blipFill>
          <a:blip r:embed="rId2"/>
          <a:stretch/>
        </p:blipFill>
        <p:spPr>
          <a:xfrm>
            <a:off x="1406880" y="8174520"/>
            <a:ext cx="1996200" cy="1516680"/>
          </a:xfrm>
          <a:prstGeom prst="rect">
            <a:avLst/>
          </a:prstGeom>
          <a:ln>
            <a:noFill/>
          </a:ln>
        </p:spPr>
      </p:pic>
      <p:pic>
        <p:nvPicPr>
          <p:cNvPr id="138" name="Picture 21" descr=""/>
          <p:cNvPicPr/>
          <p:nvPr/>
        </p:nvPicPr>
        <p:blipFill>
          <a:blip r:embed="rId3"/>
          <a:stretch/>
        </p:blipFill>
        <p:spPr>
          <a:xfrm>
            <a:off x="13622760" y="7939800"/>
            <a:ext cx="2258280" cy="1751760"/>
          </a:xfrm>
          <a:prstGeom prst="rect">
            <a:avLst/>
          </a:prstGeom>
          <a:ln>
            <a:noFill/>
          </a:ln>
        </p:spPr>
      </p:pic>
      <p:pic>
        <p:nvPicPr>
          <p:cNvPr id="139" name="Picture 22" descr=""/>
          <p:cNvPicPr/>
          <p:nvPr/>
        </p:nvPicPr>
        <p:blipFill>
          <a:blip r:embed="rId4"/>
          <a:stretch/>
        </p:blipFill>
        <p:spPr>
          <a:xfrm>
            <a:off x="7386120" y="7297920"/>
            <a:ext cx="3917520" cy="2612160"/>
          </a:xfrm>
          <a:prstGeom prst="rect">
            <a:avLst/>
          </a:prstGeom>
          <a:ln>
            <a:noFill/>
          </a:ln>
        </p:spPr>
      </p:pic>
      <p:sp>
        <p:nvSpPr>
          <p:cNvPr id="140" name="CustomShape 13"/>
          <p:cNvSpPr/>
          <p:nvPr/>
        </p:nvSpPr>
        <p:spPr>
          <a:xfrm>
            <a:off x="5540040" y="1555200"/>
            <a:ext cx="8911080" cy="698400"/>
          </a:xfrm>
          <a:prstGeom prst="rect">
            <a:avLst/>
          </a:prstGeom>
          <a:noFill/>
          <a:ln>
            <a:noFill/>
          </a:ln>
        </p:spPr>
        <p:style>
          <a:lnRef idx="0"/>
          <a:fillRef idx="0"/>
          <a:effectRef idx="0"/>
          <a:fontRef idx="minor"/>
        </p:style>
        <p:txBody>
          <a:bodyPr lIns="0" rIns="0" tIns="0" bIns="0"/>
          <a:p>
            <a:pPr algn="ctr">
              <a:lnSpc>
                <a:spcPts val="5499"/>
              </a:lnSpc>
            </a:pPr>
            <a:r>
              <a:rPr b="0" lang="es-ES" sz="5000" spc="-1" strike="noStrike">
                <a:solidFill>
                  <a:srgbClr val="ffffff"/>
                </a:solidFill>
                <a:latin typeface="Muli Bold Bold"/>
                <a:ea typeface="DejaVu Sans"/>
              </a:rPr>
              <a:t>Atribuciones en citas </a:t>
            </a:r>
            <a:endParaRPr b="0" lang="es-ES" sz="5000" spc="-1" strike="noStrike">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6572960" y="9255240"/>
            <a:ext cx="685800" cy="268920"/>
          </a:xfrm>
          <a:custGeom>
            <a:avLst/>
            <a:gdLst/>
            <a:ahLst/>
            <a:rect l="l" t="t" r="r" b="b"/>
            <a:pathLst>
              <a:path w="1105903" h="434340">
                <a:moveTo>
                  <a:pt x="1088123" y="187960"/>
                </a:moveTo>
                <a:lnTo>
                  <a:pt x="826503" y="11430"/>
                </a:lnTo>
                <a:cubicBezTo>
                  <a:pt x="808723" y="0"/>
                  <a:pt x="785863" y="3810"/>
                  <a:pt x="773163" y="21590"/>
                </a:cubicBezTo>
                <a:cubicBezTo>
                  <a:pt x="761733" y="39370"/>
                  <a:pt x="765543" y="62230"/>
                  <a:pt x="783323" y="74930"/>
                </a:cubicBezTo>
                <a:lnTo>
                  <a:pt x="942073" y="181610"/>
                </a:lnTo>
                <a:lnTo>
                  <a:pt x="0" y="181610"/>
                </a:lnTo>
                <a:lnTo>
                  <a:pt x="0" y="257810"/>
                </a:lnTo>
                <a:lnTo>
                  <a:pt x="942073" y="257810"/>
                </a:lnTo>
                <a:lnTo>
                  <a:pt x="783323" y="364490"/>
                </a:lnTo>
                <a:cubicBezTo>
                  <a:pt x="765543" y="375920"/>
                  <a:pt x="761733" y="400050"/>
                  <a:pt x="773163" y="417830"/>
                </a:cubicBezTo>
                <a:cubicBezTo>
                  <a:pt x="780783" y="429260"/>
                  <a:pt x="792213" y="434340"/>
                  <a:pt x="804913" y="434340"/>
                </a:cubicBezTo>
                <a:cubicBezTo>
                  <a:pt x="812533" y="434340"/>
                  <a:pt x="820153" y="431800"/>
                  <a:pt x="826503" y="427990"/>
                </a:cubicBezTo>
                <a:lnTo>
                  <a:pt x="1089393" y="251460"/>
                </a:lnTo>
                <a:cubicBezTo>
                  <a:pt x="1099553" y="243840"/>
                  <a:pt x="1105903" y="232410"/>
                  <a:pt x="1105903" y="219710"/>
                </a:cubicBezTo>
                <a:cubicBezTo>
                  <a:pt x="1105903" y="207010"/>
                  <a:pt x="1099553" y="195580"/>
                  <a:pt x="1088123" y="187960"/>
                </a:cubicBezTo>
                <a:close/>
              </a:path>
            </a:pathLst>
          </a:custGeom>
          <a:solidFill>
            <a:srgbClr val="1b1a1a"/>
          </a:solidFill>
          <a:ln>
            <a:noFill/>
          </a:ln>
        </p:spPr>
        <p:style>
          <a:lnRef idx="0"/>
          <a:fillRef idx="0"/>
          <a:effectRef idx="0"/>
          <a:fontRef idx="minor"/>
        </p:style>
      </p:sp>
      <p:sp>
        <p:nvSpPr>
          <p:cNvPr id="142" name="CustomShape 2"/>
          <p:cNvSpPr/>
          <p:nvPr/>
        </p:nvSpPr>
        <p:spPr>
          <a:xfrm>
            <a:off x="1028880" y="3835800"/>
            <a:ext cx="6001560" cy="4662000"/>
          </a:xfrm>
          <a:prstGeom prst="rect">
            <a:avLst/>
          </a:prstGeom>
          <a:noFill/>
          <a:ln>
            <a:noFill/>
          </a:ln>
        </p:spPr>
        <p:style>
          <a:lnRef idx="0"/>
          <a:fillRef idx="0"/>
          <a:effectRef idx="0"/>
          <a:fontRef idx="minor"/>
        </p:style>
        <p:txBody>
          <a:bodyPr lIns="0" rIns="0" tIns="0" bIns="0"/>
          <a:p>
            <a:pPr>
              <a:lnSpc>
                <a:spcPts val="3671"/>
              </a:lnSpc>
            </a:pPr>
            <a:r>
              <a:rPr b="0" lang="es-ES" sz="2450" spc="-1" strike="noStrike">
                <a:solidFill>
                  <a:srgbClr val="1b1a1a"/>
                </a:solidFill>
                <a:latin typeface="Muli Regular"/>
                <a:ea typeface="DejaVu Sans"/>
              </a:rPr>
              <a:t>Son aquellas empresas que elaboran noticias en diversos lugares donde los medios de comunicación no pueden enviar periodistas al lugar de los acontecimientos.</a:t>
            </a:r>
            <a:endParaRPr b="0" lang="es-ES" sz="2450" spc="-1" strike="noStrike">
              <a:latin typeface="Arial"/>
            </a:endParaRPr>
          </a:p>
          <a:p>
            <a:pPr>
              <a:lnSpc>
                <a:spcPts val="3671"/>
              </a:lnSpc>
            </a:pPr>
            <a:endParaRPr b="0" lang="es-ES" sz="2450" spc="-1" strike="noStrike">
              <a:latin typeface="Arial"/>
            </a:endParaRPr>
          </a:p>
          <a:p>
            <a:pPr>
              <a:lnSpc>
                <a:spcPts val="3671"/>
              </a:lnSpc>
            </a:pPr>
            <a:r>
              <a:rPr b="0" lang="es-ES" sz="2450" spc="-1" strike="noStrike">
                <a:solidFill>
                  <a:srgbClr val="1b1a1a"/>
                </a:solidFill>
                <a:latin typeface="Muli Regular"/>
                <a:ea typeface="DejaVu Sans"/>
              </a:rPr>
              <a:t>En los últimos años, dichas agencias no sólo elaboran noticias, sino otros géneros como entrevistas, reportajes, crónicas de eventos,... añadiendo también contenido multimedia.</a:t>
            </a:r>
            <a:endParaRPr b="0" lang="es-ES" sz="2450" spc="-1" strike="noStrike">
              <a:latin typeface="Arial"/>
            </a:endParaRPr>
          </a:p>
        </p:txBody>
      </p:sp>
      <p:sp>
        <p:nvSpPr>
          <p:cNvPr id="143" name="CustomShape 3"/>
          <p:cNvSpPr/>
          <p:nvPr/>
        </p:nvSpPr>
        <p:spPr>
          <a:xfrm>
            <a:off x="0" y="657000"/>
            <a:ext cx="4346640" cy="920880"/>
          </a:xfrm>
          <a:prstGeom prst="rect">
            <a:avLst/>
          </a:prstGeom>
          <a:solidFill>
            <a:srgbClr val="1b1a1a"/>
          </a:solidFill>
          <a:ln>
            <a:noFill/>
          </a:ln>
        </p:spPr>
        <p:style>
          <a:lnRef idx="0"/>
          <a:fillRef idx="0"/>
          <a:effectRef idx="0"/>
          <a:fontRef idx="minor"/>
        </p:style>
      </p:sp>
      <p:sp>
        <p:nvSpPr>
          <p:cNvPr id="144" name="CustomShape 4"/>
          <p:cNvSpPr/>
          <p:nvPr/>
        </p:nvSpPr>
        <p:spPr>
          <a:xfrm>
            <a:off x="936000" y="833040"/>
            <a:ext cx="3108600" cy="586080"/>
          </a:xfrm>
          <a:prstGeom prst="rect">
            <a:avLst/>
          </a:prstGeom>
          <a:noFill/>
          <a:ln>
            <a:noFill/>
          </a:ln>
        </p:spPr>
        <p:style>
          <a:lnRef idx="0"/>
          <a:fillRef idx="0"/>
          <a:effectRef idx="0"/>
          <a:fontRef idx="minor"/>
        </p:style>
        <p:txBody>
          <a:bodyPr lIns="0" rIns="0" tIns="0" bIns="0"/>
          <a:p>
            <a:pPr algn="ctr">
              <a:lnSpc>
                <a:spcPts val="2310"/>
              </a:lnSpc>
            </a:pPr>
            <a:r>
              <a:rPr b="1" lang="es-ES" sz="2100" spc="-1" strike="noStrike">
                <a:solidFill>
                  <a:srgbClr val="ffffff"/>
                </a:solidFill>
                <a:latin typeface="Open Sans"/>
                <a:ea typeface="DejaVu Sans"/>
              </a:rPr>
              <a:t>LA FUENTE DE LA NOTICIA</a:t>
            </a:r>
            <a:endParaRPr b="0" lang="es-ES" sz="2100" spc="-1" strike="noStrike">
              <a:latin typeface="Arial"/>
            </a:endParaRPr>
          </a:p>
        </p:txBody>
      </p:sp>
      <p:pic>
        <p:nvPicPr>
          <p:cNvPr id="145" name="Picture 11" descr=""/>
          <p:cNvPicPr/>
          <p:nvPr/>
        </p:nvPicPr>
        <p:blipFill>
          <a:blip r:embed="rId1"/>
          <a:srcRect l="0" t="3212" r="0" b="3212"/>
          <a:stretch/>
        </p:blipFill>
        <p:spPr>
          <a:xfrm>
            <a:off x="16474320" y="586080"/>
            <a:ext cx="1136160" cy="749880"/>
          </a:xfrm>
          <a:prstGeom prst="rect">
            <a:avLst/>
          </a:prstGeom>
          <a:ln>
            <a:noFill/>
          </a:ln>
        </p:spPr>
      </p:pic>
      <p:sp>
        <p:nvSpPr>
          <p:cNvPr id="146" name="CustomShape 5"/>
          <p:cNvSpPr/>
          <p:nvPr/>
        </p:nvSpPr>
        <p:spPr>
          <a:xfrm>
            <a:off x="16725960" y="768960"/>
            <a:ext cx="633240" cy="394200"/>
          </a:xfrm>
          <a:prstGeom prst="rect">
            <a:avLst/>
          </a:prstGeom>
          <a:noFill/>
          <a:ln>
            <a:noFill/>
          </a:ln>
        </p:spPr>
        <p:style>
          <a:lnRef idx="0"/>
          <a:fillRef idx="0"/>
          <a:effectRef idx="0"/>
          <a:fontRef idx="minor"/>
        </p:style>
        <p:txBody>
          <a:bodyPr lIns="0" rIns="0" tIns="0" bIns="0"/>
          <a:p>
            <a:pPr algn="ctr">
              <a:lnSpc>
                <a:spcPts val="3104"/>
              </a:lnSpc>
            </a:pPr>
            <a:r>
              <a:rPr b="0" lang="es-ES" sz="2820" spc="-1" strike="noStrike">
                <a:solidFill>
                  <a:srgbClr val="000000"/>
                </a:solidFill>
                <a:latin typeface="Muli Bold"/>
                <a:ea typeface="DejaVu Sans"/>
              </a:rPr>
              <a:t>FN</a:t>
            </a:r>
            <a:endParaRPr b="0" lang="es-ES" sz="2820" spc="-1" strike="noStrike">
              <a:latin typeface="Arial"/>
            </a:endParaRPr>
          </a:p>
        </p:txBody>
      </p:sp>
      <p:pic>
        <p:nvPicPr>
          <p:cNvPr id="147" name="Picture 13" descr=""/>
          <p:cNvPicPr/>
          <p:nvPr/>
        </p:nvPicPr>
        <p:blipFill>
          <a:blip r:embed="rId2"/>
          <a:stretch/>
        </p:blipFill>
        <p:spPr>
          <a:xfrm>
            <a:off x="8195400" y="3056760"/>
            <a:ext cx="2388960" cy="2388960"/>
          </a:xfrm>
          <a:prstGeom prst="rect">
            <a:avLst/>
          </a:prstGeom>
          <a:ln>
            <a:noFill/>
          </a:ln>
        </p:spPr>
      </p:pic>
      <p:pic>
        <p:nvPicPr>
          <p:cNvPr id="148" name="Picture 14" descr=""/>
          <p:cNvPicPr/>
          <p:nvPr/>
        </p:nvPicPr>
        <p:blipFill>
          <a:blip r:embed="rId3"/>
          <a:stretch/>
        </p:blipFill>
        <p:spPr>
          <a:xfrm>
            <a:off x="8195400" y="6084360"/>
            <a:ext cx="2388960" cy="2388960"/>
          </a:xfrm>
          <a:prstGeom prst="rect">
            <a:avLst/>
          </a:prstGeom>
          <a:ln>
            <a:noFill/>
          </a:ln>
        </p:spPr>
      </p:pic>
      <p:sp>
        <p:nvSpPr>
          <p:cNvPr id="149" name="CustomShape 6"/>
          <p:cNvSpPr/>
          <p:nvPr/>
        </p:nvSpPr>
        <p:spPr>
          <a:xfrm>
            <a:off x="4737240" y="1361160"/>
            <a:ext cx="10232280" cy="1417320"/>
          </a:xfrm>
          <a:prstGeom prst="rect">
            <a:avLst/>
          </a:prstGeom>
          <a:noFill/>
          <a:ln>
            <a:noFill/>
          </a:ln>
        </p:spPr>
        <p:style>
          <a:lnRef idx="0"/>
          <a:fillRef idx="0"/>
          <a:effectRef idx="0"/>
          <a:fontRef idx="minor"/>
        </p:style>
        <p:txBody>
          <a:bodyPr lIns="0" rIns="0" tIns="0" bIns="0"/>
          <a:p>
            <a:pPr algn="ctr">
              <a:lnSpc>
                <a:spcPts val="11166"/>
              </a:lnSpc>
            </a:pPr>
            <a:r>
              <a:rPr b="0" lang="es-ES" sz="7980" spc="-1" strike="noStrike">
                <a:solidFill>
                  <a:srgbClr val="000000"/>
                </a:solidFill>
                <a:latin typeface="Open Sans Bold"/>
                <a:ea typeface="DejaVu Sans"/>
              </a:rPr>
              <a:t>Agencias de noticias</a:t>
            </a:r>
            <a:endParaRPr b="0" lang="es-ES" sz="7980" spc="-1" strike="noStrike">
              <a:latin typeface="Arial"/>
            </a:endParaRPr>
          </a:p>
        </p:txBody>
      </p:sp>
      <p:sp>
        <p:nvSpPr>
          <p:cNvPr id="150" name="CustomShape 7"/>
          <p:cNvSpPr/>
          <p:nvPr/>
        </p:nvSpPr>
        <p:spPr>
          <a:xfrm>
            <a:off x="12385440" y="3600000"/>
            <a:ext cx="4606200" cy="4549680"/>
          </a:xfrm>
          <a:prstGeom prst="rect">
            <a:avLst/>
          </a:prstGeom>
          <a:noFill/>
          <a:ln>
            <a:noFill/>
          </a:ln>
        </p:spPr>
        <p:style>
          <a:lnRef idx="0"/>
          <a:fillRef idx="0"/>
          <a:effectRef idx="0"/>
          <a:fontRef idx="minor"/>
        </p:style>
        <p:txBody>
          <a:bodyPr lIns="0" rIns="0" tIns="0" bIns="0"/>
          <a:p>
            <a:pPr algn="just">
              <a:lnSpc>
                <a:spcPts val="4479"/>
              </a:lnSpc>
            </a:pPr>
            <a:r>
              <a:rPr b="0" lang="es-ES" sz="3200" spc="-1" strike="noStrike">
                <a:solidFill>
                  <a:srgbClr val="000000"/>
                </a:solidFill>
                <a:latin typeface="Open Sans"/>
                <a:ea typeface="DejaVu Sans"/>
              </a:rPr>
              <a:t>A nivel nacional:</a:t>
            </a:r>
            <a:endParaRPr b="0" lang="es-ES" sz="3200" spc="-1" strike="noStrike">
              <a:latin typeface="Arial"/>
            </a:endParaRPr>
          </a:p>
          <a:p>
            <a:pPr lvl="1" marL="690840" indent="-344880" algn="just">
              <a:lnSpc>
                <a:spcPts val="4479"/>
              </a:lnSpc>
              <a:buClr>
                <a:srgbClr val="000000"/>
              </a:buClr>
              <a:buFont typeface="Arial"/>
              <a:buChar char="•"/>
            </a:pPr>
            <a:r>
              <a:rPr b="0" lang="es-ES" sz="3200" spc="-1" strike="noStrike">
                <a:solidFill>
                  <a:srgbClr val="000000"/>
                </a:solidFill>
                <a:latin typeface="Open Sans"/>
                <a:ea typeface="DejaVu Sans"/>
              </a:rPr>
              <a:t>Públicas: EFE</a:t>
            </a:r>
            <a:endParaRPr b="0" lang="es-ES" sz="3200" spc="-1" strike="noStrike">
              <a:latin typeface="Arial"/>
            </a:endParaRPr>
          </a:p>
          <a:p>
            <a:pPr lvl="1" marL="690840" indent="-344880" algn="just">
              <a:lnSpc>
                <a:spcPts val="4479"/>
              </a:lnSpc>
              <a:buClr>
                <a:srgbClr val="000000"/>
              </a:buClr>
              <a:buFont typeface="Arial"/>
              <a:buChar char="•"/>
            </a:pPr>
            <a:r>
              <a:rPr b="0" lang="es-ES" sz="3200" spc="-1" strike="noStrike">
                <a:solidFill>
                  <a:srgbClr val="000000"/>
                </a:solidFill>
                <a:latin typeface="Open Sans"/>
                <a:ea typeface="DejaVu Sans"/>
              </a:rPr>
              <a:t>Privadas: Europa Press y Colpisa</a:t>
            </a:r>
            <a:endParaRPr b="0" lang="es-ES" sz="3200" spc="-1" strike="noStrike">
              <a:latin typeface="Arial"/>
            </a:endParaRPr>
          </a:p>
          <a:p>
            <a:pPr algn="just">
              <a:lnSpc>
                <a:spcPts val="4479"/>
              </a:lnSpc>
            </a:pPr>
            <a:r>
              <a:rPr b="0" lang="es-ES" sz="3200" spc="-1" strike="noStrike">
                <a:solidFill>
                  <a:srgbClr val="000000"/>
                </a:solidFill>
                <a:latin typeface="Open Sans"/>
                <a:ea typeface="DejaVu Sans"/>
              </a:rPr>
              <a:t>A nivel internacional: Agence France Presse, Reuters, Associated Press</a:t>
            </a:r>
            <a:endParaRPr b="0" lang="es-ES" sz="3200" spc="-1" strike="noStrike">
              <a:latin typeface="Arial"/>
            </a:endParaRPr>
          </a:p>
        </p:txBody>
      </p:sp>
      <p:sp>
        <p:nvSpPr>
          <p:cNvPr id="151" name="CustomShape 8"/>
          <p:cNvSpPr/>
          <p:nvPr/>
        </p:nvSpPr>
        <p:spPr>
          <a:xfrm>
            <a:off x="-270000" y="9093960"/>
            <a:ext cx="18827280" cy="568080"/>
          </a:xfrm>
          <a:prstGeom prst="rect">
            <a:avLst/>
          </a:prstGeom>
          <a:noFill/>
          <a:ln>
            <a:noFill/>
          </a:ln>
        </p:spPr>
        <p:style>
          <a:lnRef idx="0"/>
          <a:fillRef idx="0"/>
          <a:effectRef idx="0"/>
          <a:fontRef idx="minor"/>
        </p:style>
        <p:txBody>
          <a:bodyPr lIns="0" rIns="0" tIns="0" bIns="0"/>
          <a:p>
            <a:pPr algn="ctr">
              <a:lnSpc>
                <a:spcPts val="4479"/>
              </a:lnSpc>
            </a:pPr>
            <a:r>
              <a:rPr b="0" lang="es-ES" sz="3200" spc="-1" strike="noStrike">
                <a:solidFill>
                  <a:srgbClr val="000000"/>
                </a:solidFill>
                <a:latin typeface="Open Sans Bold"/>
                <a:ea typeface="DejaVu Sans"/>
              </a:rPr>
              <a:t>¡Contrastar con varios medios de comunicación la información!</a:t>
            </a:r>
            <a:endParaRPr b="0" lang="es-ES" sz="3200" spc="-1" strike="noStrike">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TotalTime>
  <Application>LibreOffice/5.4.7.2$Windows_x86 LibreOffice_project/c838ef25c16710f8838b1faec480ebba495259d0</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
  <dc:description/>
  <dc:language>es-ES</dc:language>
  <cp:lastModifiedBy/>
  <dcterms:modified xsi:type="dcterms:W3CDTF">2020-11-16T09:34:22Z</dcterms:modified>
  <cp:revision>3</cp:revision>
  <dc:subject/>
  <dc:title>Black and Green Modern Social Media Marketing Trends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XPowerLiteLastOptimized">
    <vt:lpwstr>2860511</vt:lpwstr>
  </property>
  <property fmtid="{D5CDD505-2E9C-101B-9397-08002B2CF9AE}" pid="8" name="NXPowerLiteSettings">
    <vt:lpwstr>C7000400038000</vt:lpwstr>
  </property>
  <property fmtid="{D5CDD505-2E9C-101B-9397-08002B2CF9AE}" pid="9" name="NXPowerLiteVersion">
    <vt:lpwstr>S9.0.1</vt:lpwstr>
  </property>
  <property fmtid="{D5CDD505-2E9C-101B-9397-08002B2CF9AE}" pid="10" name="Notes">
    <vt:i4>0</vt:i4>
  </property>
  <property fmtid="{D5CDD505-2E9C-101B-9397-08002B2CF9AE}" pid="11" name="PresentationFormat">
    <vt:lpwstr>On-screen Show (4:3)</vt:lpwstr>
  </property>
  <property fmtid="{D5CDD505-2E9C-101B-9397-08002B2CF9AE}" pid="12" name="ScaleCrop">
    <vt:bool>0</vt:bool>
  </property>
  <property fmtid="{D5CDD505-2E9C-101B-9397-08002B2CF9AE}" pid="13" name="ShareDoc">
    <vt:bool>0</vt:bool>
  </property>
  <property fmtid="{D5CDD505-2E9C-101B-9397-08002B2CF9AE}" pid="14" name="Slides">
    <vt:i4>0</vt:i4>
  </property>
</Properties>
</file>